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x-wav"/>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26"/>
  </p:notesMasterIdLst>
  <p:sldIdLst>
    <p:sldId id="256" r:id="rId2"/>
    <p:sldId id="269" r:id="rId3"/>
    <p:sldId id="257" r:id="rId4"/>
    <p:sldId id="258" r:id="rId5"/>
    <p:sldId id="275" r:id="rId6"/>
    <p:sldId id="276" r:id="rId7"/>
    <p:sldId id="277" r:id="rId8"/>
    <p:sldId id="265" r:id="rId9"/>
    <p:sldId id="266" r:id="rId10"/>
    <p:sldId id="274" r:id="rId11"/>
    <p:sldId id="270" r:id="rId12"/>
    <p:sldId id="282" r:id="rId13"/>
    <p:sldId id="283" r:id="rId14"/>
    <p:sldId id="285" r:id="rId15"/>
    <p:sldId id="286" r:id="rId16"/>
    <p:sldId id="287" r:id="rId17"/>
    <p:sldId id="279" r:id="rId18"/>
    <p:sldId id="263" r:id="rId19"/>
    <p:sldId id="267" r:id="rId20"/>
    <p:sldId id="281" r:id="rId21"/>
    <p:sldId id="272" r:id="rId22"/>
    <p:sldId id="280" r:id="rId23"/>
    <p:sldId id="273"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埼玉県教育委員会" initials="埼玉県教育委員会" lastIdx="3" clrIdx="0">
    <p:extLst>
      <p:ext uri="{19B8F6BF-5375-455C-9EA6-DF929625EA0E}">
        <p15:presenceInfo xmlns:p15="http://schemas.microsoft.com/office/powerpoint/2012/main" userId="埼玉県教育委員会"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varScale="1">
        <p:scale>
          <a:sx n="115" d="100"/>
          <a:sy n="115" d="100"/>
        </p:scale>
        <p:origin x="1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5F1EA-79E9-4129-A164-9CA26A4CE464}" type="datetimeFigureOut">
              <a:rPr kumimoji="1" lang="ja-JP" altLang="en-US" smtClean="0"/>
              <a:t>2023/1/17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51948-AB49-4587-ABCB-AE175CF17E8D}" type="slidenum">
              <a:rPr kumimoji="1" lang="ja-JP" altLang="en-US" smtClean="0"/>
              <a:t>‹#›</a:t>
            </a:fld>
            <a:endParaRPr kumimoji="1" lang="ja-JP" altLang="en-US"/>
          </a:p>
        </p:txBody>
      </p:sp>
    </p:spTree>
    <p:extLst>
      <p:ext uri="{BB962C8B-B14F-4D97-AF65-F5344CB8AC3E}">
        <p14:creationId xmlns:p14="http://schemas.microsoft.com/office/powerpoint/2010/main" val="40829607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58926AA4-3C42-4D96-A99B-87930A567633}"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CE5E91-F24A-446B-9466-894990E7659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119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8926AA4-3C42-4D96-A99B-87930A567633}"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CE5E91-F24A-446B-9466-894990E76593}" type="slidenum">
              <a:rPr kumimoji="1" lang="ja-JP" altLang="en-US" smtClean="0"/>
              <a:t>‹#›</a:t>
            </a:fld>
            <a:endParaRPr kumimoji="1" lang="ja-JP" altLang="en-US"/>
          </a:p>
        </p:txBody>
      </p:sp>
    </p:spTree>
    <p:extLst>
      <p:ext uri="{BB962C8B-B14F-4D97-AF65-F5344CB8AC3E}">
        <p14:creationId xmlns:p14="http://schemas.microsoft.com/office/powerpoint/2010/main" val="83668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8926AA4-3C42-4D96-A99B-87930A567633}"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CE5E91-F24A-446B-9466-894990E76593}" type="slidenum">
              <a:rPr kumimoji="1" lang="ja-JP" altLang="en-US" smtClean="0"/>
              <a:t>‹#›</a:t>
            </a:fld>
            <a:endParaRPr kumimoji="1" lang="ja-JP" altLang="en-US"/>
          </a:p>
        </p:txBody>
      </p:sp>
    </p:spTree>
    <p:extLst>
      <p:ext uri="{BB962C8B-B14F-4D97-AF65-F5344CB8AC3E}">
        <p14:creationId xmlns:p14="http://schemas.microsoft.com/office/powerpoint/2010/main" val="1414878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8926AA4-3C42-4D96-A99B-87930A567633}"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CE5E91-F24A-446B-9466-894990E76593}" type="slidenum">
              <a:rPr kumimoji="1" lang="ja-JP" altLang="en-US" smtClean="0"/>
              <a:t>‹#›</a:t>
            </a:fld>
            <a:endParaRPr kumimoji="1" lang="ja-JP" altLang="en-US"/>
          </a:p>
        </p:txBody>
      </p:sp>
    </p:spTree>
    <p:extLst>
      <p:ext uri="{BB962C8B-B14F-4D97-AF65-F5344CB8AC3E}">
        <p14:creationId xmlns:p14="http://schemas.microsoft.com/office/powerpoint/2010/main" val="1385085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8926AA4-3C42-4D96-A99B-87930A567633}"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CE5E91-F24A-446B-9466-894990E7659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257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58926AA4-3C42-4D96-A99B-87930A567633}" type="datetimeFigureOut">
              <a:rPr kumimoji="1" lang="ja-JP" altLang="en-US" smtClean="0"/>
              <a:t>2023/1/17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CE5E91-F24A-446B-9466-894990E76593}" type="slidenum">
              <a:rPr kumimoji="1" lang="ja-JP" altLang="en-US" smtClean="0"/>
              <a:t>‹#›</a:t>
            </a:fld>
            <a:endParaRPr kumimoji="1" lang="ja-JP" altLang="en-US"/>
          </a:p>
        </p:txBody>
      </p:sp>
    </p:spTree>
    <p:extLst>
      <p:ext uri="{BB962C8B-B14F-4D97-AF65-F5344CB8AC3E}">
        <p14:creationId xmlns:p14="http://schemas.microsoft.com/office/powerpoint/2010/main" val="1904464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58926AA4-3C42-4D96-A99B-87930A567633}" type="datetimeFigureOut">
              <a:rPr kumimoji="1" lang="ja-JP" altLang="en-US" smtClean="0"/>
              <a:t>2023/1/17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ACE5E91-F24A-446B-9466-894990E76593}" type="slidenum">
              <a:rPr kumimoji="1" lang="ja-JP" altLang="en-US" smtClean="0"/>
              <a:t>‹#›</a:t>
            </a:fld>
            <a:endParaRPr kumimoji="1" lang="ja-JP" altLang="en-US"/>
          </a:p>
        </p:txBody>
      </p:sp>
    </p:spTree>
    <p:extLst>
      <p:ext uri="{BB962C8B-B14F-4D97-AF65-F5344CB8AC3E}">
        <p14:creationId xmlns:p14="http://schemas.microsoft.com/office/powerpoint/2010/main" val="66671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8926AA4-3C42-4D96-A99B-87930A567633}" type="datetimeFigureOut">
              <a:rPr kumimoji="1" lang="ja-JP" altLang="en-US" smtClean="0"/>
              <a:t>2023/1/17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ACE5E91-F24A-446B-9466-894990E76593}" type="slidenum">
              <a:rPr kumimoji="1" lang="ja-JP" altLang="en-US" smtClean="0"/>
              <a:t>‹#›</a:t>
            </a:fld>
            <a:endParaRPr kumimoji="1" lang="ja-JP" altLang="en-US"/>
          </a:p>
        </p:txBody>
      </p:sp>
    </p:spTree>
    <p:extLst>
      <p:ext uri="{BB962C8B-B14F-4D97-AF65-F5344CB8AC3E}">
        <p14:creationId xmlns:p14="http://schemas.microsoft.com/office/powerpoint/2010/main" val="2089041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8926AA4-3C42-4D96-A99B-87930A567633}" type="datetimeFigureOut">
              <a:rPr kumimoji="1" lang="ja-JP" altLang="en-US" smtClean="0"/>
              <a:t>2023/1/17</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5ACE5E91-F24A-446B-9466-894990E76593}" type="slidenum">
              <a:rPr kumimoji="1" lang="ja-JP" altLang="en-US" smtClean="0"/>
              <a:t>‹#›</a:t>
            </a:fld>
            <a:endParaRPr kumimoji="1" lang="ja-JP" altLang="en-US"/>
          </a:p>
        </p:txBody>
      </p:sp>
    </p:spTree>
    <p:extLst>
      <p:ext uri="{BB962C8B-B14F-4D97-AF65-F5344CB8AC3E}">
        <p14:creationId xmlns:p14="http://schemas.microsoft.com/office/powerpoint/2010/main" val="628716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8926AA4-3C42-4D96-A99B-87930A567633}" type="datetimeFigureOut">
              <a:rPr kumimoji="1" lang="ja-JP" altLang="en-US" smtClean="0"/>
              <a:t>2023/1/17</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CE5E91-F24A-446B-9466-894990E76593}" type="slidenum">
              <a:rPr kumimoji="1" lang="ja-JP" altLang="en-US" smtClean="0"/>
              <a:t>‹#›</a:t>
            </a:fld>
            <a:endParaRPr kumimoji="1" lang="ja-JP" altLang="en-US"/>
          </a:p>
        </p:txBody>
      </p:sp>
    </p:spTree>
    <p:extLst>
      <p:ext uri="{BB962C8B-B14F-4D97-AF65-F5344CB8AC3E}">
        <p14:creationId xmlns:p14="http://schemas.microsoft.com/office/powerpoint/2010/main" val="1199750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8926AA4-3C42-4D96-A99B-87930A567633}" type="datetimeFigureOut">
              <a:rPr kumimoji="1" lang="ja-JP" altLang="en-US" smtClean="0"/>
              <a:t>2023/1/17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CE5E91-F24A-446B-9466-894990E76593}" type="slidenum">
              <a:rPr kumimoji="1" lang="ja-JP" altLang="en-US" smtClean="0"/>
              <a:t>‹#›</a:t>
            </a:fld>
            <a:endParaRPr kumimoji="1" lang="ja-JP" altLang="en-US"/>
          </a:p>
        </p:txBody>
      </p:sp>
    </p:spTree>
    <p:extLst>
      <p:ext uri="{BB962C8B-B14F-4D97-AF65-F5344CB8AC3E}">
        <p14:creationId xmlns:p14="http://schemas.microsoft.com/office/powerpoint/2010/main" val="302146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8926AA4-3C42-4D96-A99B-87930A567633}" type="datetimeFigureOut">
              <a:rPr kumimoji="1" lang="ja-JP" altLang="en-US" smtClean="0"/>
              <a:t>2023/1/17</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ACE5E91-F24A-446B-9466-894990E76593}"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59888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emf"/><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稲妻 3"/>
          <p:cNvSpPr/>
          <p:nvPr/>
        </p:nvSpPr>
        <p:spPr>
          <a:xfrm>
            <a:off x="1920240" y="1382856"/>
            <a:ext cx="8747760" cy="3350029"/>
          </a:xfrm>
          <a:prstGeom prst="lightningBolt">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1524000" y="1122363"/>
            <a:ext cx="9144000" cy="1753841"/>
          </a:xfrm>
        </p:spPr>
        <p:txBody>
          <a:bodyPr/>
          <a:lstStyle/>
          <a:p>
            <a:r>
              <a:rPr kumimoji="1" lang="ja-JP" altLang="en-US" dirty="0" smtClean="0">
                <a:latin typeface="AR P行書体M" panose="02020600000000000000" pitchFamily="18" charset="-128"/>
                <a:ea typeface="AR P行書体M" panose="02020600000000000000" pitchFamily="18" charset="-128"/>
              </a:rPr>
              <a:t>バキューマー</a:t>
            </a:r>
            <a:r>
              <a:rPr kumimoji="1" lang="ja-JP" altLang="en-US" dirty="0" err="1" smtClean="0">
                <a:latin typeface="AR P行書体M" panose="02020600000000000000" pitchFamily="18" charset="-128"/>
                <a:ea typeface="AR P行書体M" panose="02020600000000000000" pitchFamily="18" charset="-128"/>
              </a:rPr>
              <a:t>あひこ</a:t>
            </a:r>
            <a:endParaRPr kumimoji="1" lang="ja-JP" altLang="en-US" dirty="0">
              <a:latin typeface="AR P行書体M" panose="02020600000000000000" pitchFamily="18" charset="-128"/>
              <a:ea typeface="AR P行書体M" panose="02020600000000000000" pitchFamily="18" charset="-128"/>
            </a:endParaRPr>
          </a:p>
        </p:txBody>
      </p:sp>
      <p:sp>
        <p:nvSpPr>
          <p:cNvPr id="3" name="サブタイトル 2"/>
          <p:cNvSpPr>
            <a:spLocks noGrp="1"/>
          </p:cNvSpPr>
          <p:nvPr>
            <p:ph type="subTitle" idx="1"/>
          </p:nvPr>
        </p:nvSpPr>
        <p:spPr>
          <a:xfrm>
            <a:off x="1524000" y="2876204"/>
            <a:ext cx="9144000" cy="382385"/>
          </a:xfrm>
        </p:spPr>
        <p:txBody>
          <a:bodyPr>
            <a:normAutofit fontScale="92500" lnSpcReduction="10000"/>
          </a:bodyPr>
          <a:lstStyle/>
          <a:p>
            <a:r>
              <a:rPr kumimoji="1" lang="en-US" altLang="ja-JP" dirty="0" smtClean="0">
                <a:latin typeface="AR P顏眞楷書体H" panose="03000900000000000000" pitchFamily="66" charset="-128"/>
                <a:ea typeface="AR P顏眞楷書体H" panose="03000900000000000000" pitchFamily="66" charset="-128"/>
              </a:rPr>
              <a:t>~</a:t>
            </a:r>
            <a:r>
              <a:rPr kumimoji="1" lang="ja-JP" altLang="en-US" dirty="0" smtClean="0">
                <a:latin typeface="AR P顏眞楷書体H" panose="03000900000000000000" pitchFamily="66" charset="-128"/>
                <a:ea typeface="AR P顏眞楷書体H" panose="03000900000000000000" pitchFamily="66" charset="-128"/>
              </a:rPr>
              <a:t>君の唇を添えて</a:t>
            </a:r>
            <a:r>
              <a:rPr kumimoji="1" lang="en-US" altLang="ja-JP" dirty="0" smtClean="0">
                <a:latin typeface="AR P顏眞楷書体H" panose="03000900000000000000" pitchFamily="66" charset="-128"/>
                <a:ea typeface="AR P顏眞楷書体H" panose="03000900000000000000" pitchFamily="66" charset="-128"/>
              </a:rPr>
              <a:t>~</a:t>
            </a:r>
            <a:endParaRPr kumimoji="1" lang="ja-JP" altLang="en-US" dirty="0">
              <a:latin typeface="AR P顏眞楷書体H" panose="03000900000000000000" pitchFamily="66" charset="-128"/>
              <a:ea typeface="AR P顏眞楷書体H" panose="03000900000000000000" pitchFamily="66" charset="-128"/>
            </a:endParaRPr>
          </a:p>
        </p:txBody>
      </p:sp>
      <p:sp>
        <p:nvSpPr>
          <p:cNvPr id="6" name="正方形/長方形 5"/>
          <p:cNvSpPr/>
          <p:nvPr/>
        </p:nvSpPr>
        <p:spPr>
          <a:xfrm>
            <a:off x="7360795" y="4902578"/>
            <a:ext cx="2465740" cy="369332"/>
          </a:xfrm>
          <a:prstGeom prst="rect">
            <a:avLst/>
          </a:prstGeom>
        </p:spPr>
        <p:txBody>
          <a:bodyPr wrap="none">
            <a:spAutoFit/>
          </a:bodyPr>
          <a:lstStyle/>
          <a:p>
            <a:r>
              <a:rPr lang="en-US" altLang="ja-JP" dirty="0" smtClean="0">
                <a:latin typeface="Agency FB" panose="020B0503020202020204" pitchFamily="34" charset="0"/>
              </a:rPr>
              <a:t>Masterpiece of </a:t>
            </a:r>
            <a:r>
              <a:rPr lang="ja-JP" altLang="en-US" dirty="0" smtClean="0">
                <a:latin typeface="Agency FB" panose="020B0503020202020204" pitchFamily="34" charset="0"/>
              </a:rPr>
              <a:t>大東亜</a:t>
            </a:r>
            <a:r>
              <a:rPr lang="ja-JP" altLang="en-US" dirty="0">
                <a:latin typeface="Agency FB" panose="020B0503020202020204" pitchFamily="34" charset="0"/>
              </a:rPr>
              <a:t>帝国</a:t>
            </a: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9466" y="4905576"/>
            <a:ext cx="428653" cy="366334"/>
          </a:xfrm>
          <a:prstGeom prst="rect">
            <a:avLst/>
          </a:prstGeom>
        </p:spPr>
      </p:pic>
      <p:pic>
        <p:nvPicPr>
          <p:cNvPr id="9" name="図 8"/>
          <p:cNvPicPr>
            <a:picLocks noChangeAspect="1"/>
          </p:cNvPicPr>
          <p:nvPr/>
        </p:nvPicPr>
        <p:blipFill>
          <a:blip r:embed="rId4"/>
          <a:stretch>
            <a:fillRect/>
          </a:stretch>
        </p:blipFill>
        <p:spPr>
          <a:xfrm>
            <a:off x="8102119" y="1961801"/>
            <a:ext cx="324907" cy="278492"/>
          </a:xfrm>
          <a:prstGeom prst="rect">
            <a:avLst/>
          </a:prstGeom>
        </p:spPr>
      </p:pic>
      <p:sp>
        <p:nvSpPr>
          <p:cNvPr id="5" name="テキスト ボックス 4"/>
          <p:cNvSpPr txBox="1"/>
          <p:nvPr/>
        </p:nvSpPr>
        <p:spPr>
          <a:xfrm>
            <a:off x="1047404" y="4314663"/>
            <a:ext cx="2086494" cy="1015663"/>
          </a:xfrm>
          <a:prstGeom prst="rect">
            <a:avLst/>
          </a:prstGeom>
          <a:noFill/>
        </p:spPr>
        <p:txBody>
          <a:bodyPr wrap="square" rtlCol="0">
            <a:spAutoFit/>
          </a:bodyPr>
          <a:lstStyle/>
          <a:p>
            <a:r>
              <a:rPr kumimoji="1" lang="ja-JP" altLang="en-US" sz="2000" dirty="0" smtClean="0">
                <a:latin typeface="AR P新藝体E" panose="040B0900000000000000" pitchFamily="50" charset="-128"/>
                <a:ea typeface="AR P新藝体E" panose="040B0900000000000000" pitchFamily="50" charset="-128"/>
              </a:rPr>
              <a:t>太田　硯己</a:t>
            </a:r>
            <a:endParaRPr kumimoji="1" lang="en-US" altLang="ja-JP" sz="2000" dirty="0" smtClean="0">
              <a:latin typeface="AR P新藝体E" panose="040B0900000000000000" pitchFamily="50" charset="-128"/>
              <a:ea typeface="AR P新藝体E" panose="040B0900000000000000" pitchFamily="50" charset="-128"/>
            </a:endParaRPr>
          </a:p>
          <a:p>
            <a:r>
              <a:rPr kumimoji="1" lang="ja-JP" altLang="en-US" sz="2000" dirty="0" smtClean="0">
                <a:latin typeface="AR P新藝体E" panose="040B0900000000000000" pitchFamily="50" charset="-128"/>
                <a:ea typeface="AR P新藝体E" panose="040B0900000000000000" pitchFamily="50" charset="-128"/>
              </a:rPr>
              <a:t>大星　歌惟</a:t>
            </a:r>
            <a:endParaRPr kumimoji="1" lang="en-US" altLang="ja-JP" sz="2000" dirty="0" smtClean="0">
              <a:latin typeface="AR P新藝体E" panose="040B0900000000000000" pitchFamily="50" charset="-128"/>
              <a:ea typeface="AR P新藝体E" panose="040B0900000000000000" pitchFamily="50" charset="-128"/>
            </a:endParaRPr>
          </a:p>
          <a:p>
            <a:r>
              <a:rPr kumimoji="1" lang="ja-JP" altLang="en-US" sz="2000" dirty="0" smtClean="0">
                <a:latin typeface="AR P新藝体E" panose="040B0900000000000000" pitchFamily="50" charset="-128"/>
                <a:ea typeface="AR P新藝体E" panose="040B0900000000000000" pitchFamily="50" charset="-128"/>
              </a:rPr>
              <a:t>菅原　涼</a:t>
            </a:r>
            <a:endParaRPr kumimoji="1" lang="en-US" altLang="ja-JP" sz="2000" dirty="0">
              <a:latin typeface="AR P新藝体E" panose="040B0900000000000000" pitchFamily="50" charset="-128"/>
              <a:ea typeface="AR P新藝体E" panose="040B0900000000000000" pitchFamily="50" charset="-128"/>
            </a:endParaRPr>
          </a:p>
        </p:txBody>
      </p:sp>
    </p:spTree>
    <p:extLst>
      <p:ext uri="{BB962C8B-B14F-4D97-AF65-F5344CB8AC3E}">
        <p14:creationId xmlns:p14="http://schemas.microsoft.com/office/powerpoint/2010/main" val="4105116877"/>
      </p:ext>
    </p:extLst>
  </p:cSld>
  <p:clrMapOvr>
    <a:masterClrMapping/>
  </p:clrMapOvr>
  <mc:AlternateContent xmlns:mc="http://schemas.openxmlformats.org/markup-compatibility/2006" xmlns:p14="http://schemas.microsoft.com/office/powerpoint/2010/main">
    <mc:Choice Requires="p14">
      <p:transition spd="slow">
        <p14:flash/>
        <p:sndAc>
          <p:stSnd>
            <p:snd r:embed="rId2" name="explode.wav"/>
          </p:stSnd>
        </p:sndAc>
      </p:transition>
    </mc:Choice>
    <mc:Fallback xmlns="">
      <p:transition spd="slow">
        <p:fade/>
        <p:sndAc>
          <p:stSnd>
            <p:snd r:embed="rId5" name="explod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80">
                                          <p:stCondLst>
                                            <p:cond delay="0"/>
                                          </p:stCondLst>
                                        </p:cTn>
                                        <p:tgtEl>
                                          <p:spTgt spid="4"/>
                                        </p:tgtEl>
                                      </p:cBhvr>
                                    </p:animEffect>
                                    <p:anim calcmode="lin" valueType="num">
                                      <p:cBhvr>
                                        <p:cTn id="2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5" dur="26">
                                          <p:stCondLst>
                                            <p:cond delay="650"/>
                                          </p:stCondLst>
                                        </p:cTn>
                                        <p:tgtEl>
                                          <p:spTgt spid="4"/>
                                        </p:tgtEl>
                                      </p:cBhvr>
                                      <p:to x="100000" y="60000"/>
                                    </p:animScale>
                                    <p:animScale>
                                      <p:cBhvr>
                                        <p:cTn id="26" dur="166" decel="50000">
                                          <p:stCondLst>
                                            <p:cond delay="676"/>
                                          </p:stCondLst>
                                        </p:cTn>
                                        <p:tgtEl>
                                          <p:spTgt spid="4"/>
                                        </p:tgtEl>
                                      </p:cBhvr>
                                      <p:to x="100000" y="100000"/>
                                    </p:animScale>
                                    <p:animScale>
                                      <p:cBhvr>
                                        <p:cTn id="27" dur="26">
                                          <p:stCondLst>
                                            <p:cond delay="1312"/>
                                          </p:stCondLst>
                                        </p:cTn>
                                        <p:tgtEl>
                                          <p:spTgt spid="4"/>
                                        </p:tgtEl>
                                      </p:cBhvr>
                                      <p:to x="100000" y="80000"/>
                                    </p:animScale>
                                    <p:animScale>
                                      <p:cBhvr>
                                        <p:cTn id="28" dur="166" decel="50000">
                                          <p:stCondLst>
                                            <p:cond delay="1338"/>
                                          </p:stCondLst>
                                        </p:cTn>
                                        <p:tgtEl>
                                          <p:spTgt spid="4"/>
                                        </p:tgtEl>
                                      </p:cBhvr>
                                      <p:to x="100000" y="100000"/>
                                    </p:animScale>
                                    <p:animScale>
                                      <p:cBhvr>
                                        <p:cTn id="29" dur="26">
                                          <p:stCondLst>
                                            <p:cond delay="1642"/>
                                          </p:stCondLst>
                                        </p:cTn>
                                        <p:tgtEl>
                                          <p:spTgt spid="4"/>
                                        </p:tgtEl>
                                      </p:cBhvr>
                                      <p:to x="100000" y="90000"/>
                                    </p:animScale>
                                    <p:animScale>
                                      <p:cBhvr>
                                        <p:cTn id="30" dur="166" decel="50000">
                                          <p:stCondLst>
                                            <p:cond delay="1668"/>
                                          </p:stCondLst>
                                        </p:cTn>
                                        <p:tgtEl>
                                          <p:spTgt spid="4"/>
                                        </p:tgtEl>
                                      </p:cBhvr>
                                      <p:to x="100000" y="100000"/>
                                    </p:animScale>
                                    <p:animScale>
                                      <p:cBhvr>
                                        <p:cTn id="31" dur="26">
                                          <p:stCondLst>
                                            <p:cond delay="1808"/>
                                          </p:stCondLst>
                                        </p:cTn>
                                        <p:tgtEl>
                                          <p:spTgt spid="4"/>
                                        </p:tgtEl>
                                      </p:cBhvr>
                                      <p:to x="100000" y="95000"/>
                                    </p:animScale>
                                    <p:animScale>
                                      <p:cBhvr>
                                        <p:cTn id="32" dur="166" decel="50000">
                                          <p:stCondLst>
                                            <p:cond delay="1834"/>
                                          </p:stCondLst>
                                        </p:cTn>
                                        <p:tgtEl>
                                          <p:spTgt spid="4"/>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2000"/>
                                        <p:tgtEl>
                                          <p:spTgt spid="8"/>
                                        </p:tgtEl>
                                      </p:cBhvr>
                                    </p:animEffect>
                                    <p:anim calcmode="lin" valueType="num">
                                      <p:cBhvr>
                                        <p:cTn id="50" dur="2000" fill="hold"/>
                                        <p:tgtEl>
                                          <p:spTgt spid="8"/>
                                        </p:tgtEl>
                                        <p:attrNameLst>
                                          <p:attrName>ppt_w</p:attrName>
                                        </p:attrNameLst>
                                      </p:cBhvr>
                                      <p:tavLst>
                                        <p:tav tm="0" fmla="#ppt_w*sin(2.5*pi*$)">
                                          <p:val>
                                            <p:fltVal val="0"/>
                                          </p:val>
                                        </p:tav>
                                        <p:tav tm="100000">
                                          <p:val>
                                            <p:fltVal val="1"/>
                                          </p:val>
                                        </p:tav>
                                      </p:tavLst>
                                    </p:anim>
                                    <p:anim calcmode="lin" valueType="num">
                                      <p:cBhvr>
                                        <p:cTn id="51"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5">
                                            <p:txEl>
                                              <p:pRg st="0" end="0"/>
                                            </p:txEl>
                                          </p:spTgt>
                                        </p:tgtEl>
                                        <p:attrNameLst>
                                          <p:attrName>style.visibility</p:attrName>
                                        </p:attrNameLst>
                                      </p:cBhvr>
                                      <p:to>
                                        <p:strVal val="visible"/>
                                      </p:to>
                                    </p:set>
                                    <p:anim calcmode="lin" valueType="num">
                                      <p:cBhvr>
                                        <p:cTn id="56"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5">
                                            <p:txEl>
                                              <p:pRg st="0" end="0"/>
                                            </p:txEl>
                                          </p:spTgt>
                                        </p:tgtEl>
                                      </p:cBhvr>
                                    </p:animEffect>
                                  </p:childTnLst>
                                </p:cTn>
                              </p:par>
                              <p:par>
                                <p:cTn id="59" presetID="53" presetClass="entr" presetSubtype="16" fill="hold" nodeType="with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anim calcmode="lin" valueType="num">
                                      <p:cBhvr>
                                        <p:cTn id="61"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62"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63" dur="500"/>
                                        <p:tgtEl>
                                          <p:spTgt spid="5">
                                            <p:txEl>
                                              <p:pRg st="1" end="1"/>
                                            </p:txEl>
                                          </p:spTgt>
                                        </p:tgtEl>
                                      </p:cBhvr>
                                    </p:animEffect>
                                  </p:childTnLst>
                                </p:cTn>
                              </p:par>
                              <p:par>
                                <p:cTn id="64" presetID="53" presetClass="entr" presetSubtype="16" fill="hold" nodeType="withEffect">
                                  <p:stCondLst>
                                    <p:cond delay="0"/>
                                  </p:stCondLst>
                                  <p:childTnLst>
                                    <p:set>
                                      <p:cBhvr>
                                        <p:cTn id="65" dur="1" fill="hold">
                                          <p:stCondLst>
                                            <p:cond delay="0"/>
                                          </p:stCondLst>
                                        </p:cTn>
                                        <p:tgtEl>
                                          <p:spTgt spid="5">
                                            <p:txEl>
                                              <p:pRg st="2" end="2"/>
                                            </p:txEl>
                                          </p:spTgt>
                                        </p:tgtEl>
                                        <p:attrNameLst>
                                          <p:attrName>style.visibility</p:attrName>
                                        </p:attrNameLst>
                                      </p:cBhvr>
                                      <p:to>
                                        <p:strVal val="visible"/>
                                      </p:to>
                                    </p:set>
                                    <p:anim calcmode="lin" valueType="num">
                                      <p:cBhvr>
                                        <p:cTn id="66"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67"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68"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AR P新藝体E" panose="040B0900000000000000" pitchFamily="50" charset="-128"/>
                <a:ea typeface="AR P新藝体E" panose="040B0900000000000000" pitchFamily="50" charset="-128"/>
              </a:rPr>
              <a:t> </a:t>
            </a:r>
            <a:r>
              <a:rPr lang="ja-JP" altLang="en-US" dirty="0" smtClean="0">
                <a:latin typeface="AR P新藝体E" panose="040B0900000000000000" pitchFamily="50" charset="-128"/>
                <a:ea typeface="AR P新藝体E" panose="040B0900000000000000" pitchFamily="50" charset="-128"/>
              </a:rPr>
              <a:t>  </a:t>
            </a:r>
            <a:r>
              <a:rPr kumimoji="1" lang="ja-JP" altLang="en-US" dirty="0" smtClean="0">
                <a:latin typeface="AR P新藝体E" panose="040B0900000000000000" pitchFamily="50" charset="-128"/>
                <a:ea typeface="AR P新藝体E" panose="040B0900000000000000" pitchFamily="50" charset="-128"/>
              </a:rPr>
              <a:t>構成図</a:t>
            </a:r>
            <a:endParaRPr kumimoji="1" lang="ja-JP" altLang="en-US" dirty="0">
              <a:latin typeface="AR P新藝体E" panose="040B0900000000000000" pitchFamily="50" charset="-128"/>
              <a:ea typeface="AR P新藝体E" panose="040B0900000000000000" pitchFamily="50" charset="-128"/>
            </a:endParaRPr>
          </a:p>
        </p:txBody>
      </p:sp>
      <p:sp>
        <p:nvSpPr>
          <p:cNvPr id="3" name="コンテンツ プレースホルダー 2"/>
          <p:cNvSpPr>
            <a:spLocks noGrp="1"/>
          </p:cNvSpPr>
          <p:nvPr>
            <p:ph idx="1"/>
          </p:nvPr>
        </p:nvSpPr>
        <p:spPr/>
        <p:txBody>
          <a:bodyPr/>
          <a:lstStyle/>
          <a:p>
            <a:endParaRPr kumimoji="1" lang="ja-JP" altLang="en-US" dirty="0"/>
          </a:p>
        </p:txBody>
      </p:sp>
      <p:pic>
        <p:nvPicPr>
          <p:cNvPr id="4" name="図 3"/>
          <p:cNvPicPr>
            <a:picLocks noChangeAspect="1"/>
          </p:cNvPicPr>
          <p:nvPr/>
        </p:nvPicPr>
        <p:blipFill>
          <a:blip r:embed="rId2"/>
          <a:stretch>
            <a:fillRect/>
          </a:stretch>
        </p:blipFill>
        <p:spPr>
          <a:xfrm rot="19484060">
            <a:off x="1097280" y="1011981"/>
            <a:ext cx="902286" cy="768163"/>
          </a:xfrm>
          <a:prstGeom prst="rect">
            <a:avLst/>
          </a:prstGeom>
        </p:spPr>
      </p:pic>
      <p:sp>
        <p:nvSpPr>
          <p:cNvPr id="16" name="正方形/長方形 15"/>
          <p:cNvSpPr/>
          <p:nvPr/>
        </p:nvSpPr>
        <p:spPr>
          <a:xfrm>
            <a:off x="1761067" y="2523067"/>
            <a:ext cx="1964266"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バキューマ</a:t>
            </a:r>
            <a:r>
              <a:rPr kumimoji="1" lang="ja-JP" altLang="en-US" dirty="0" err="1" smtClean="0">
                <a:solidFill>
                  <a:schemeClr val="tx1"/>
                </a:solidFill>
              </a:rPr>
              <a:t>あぴこ</a:t>
            </a:r>
            <a:r>
              <a:rPr kumimoji="1" lang="en-US" altLang="ja-JP" dirty="0" smtClean="0"/>
              <a:t>                                                                         </a:t>
            </a:r>
            <a:endParaRPr kumimoji="1" lang="ja-JP" altLang="en-US" dirty="0"/>
          </a:p>
        </p:txBody>
      </p:sp>
      <p:sp>
        <p:nvSpPr>
          <p:cNvPr id="17" name="正方形/長方形 16"/>
          <p:cNvSpPr/>
          <p:nvPr/>
        </p:nvSpPr>
        <p:spPr>
          <a:xfrm>
            <a:off x="5144347" y="2523067"/>
            <a:ext cx="1964266"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キャラクター選択</a:t>
            </a:r>
            <a:endParaRPr kumimoji="1" lang="ja-JP" altLang="en-US" dirty="0">
              <a:solidFill>
                <a:schemeClr val="tx1"/>
              </a:solidFill>
            </a:endParaRPr>
          </a:p>
        </p:txBody>
      </p:sp>
      <p:sp>
        <p:nvSpPr>
          <p:cNvPr id="18" name="正方形/長方形 17"/>
          <p:cNvSpPr/>
          <p:nvPr/>
        </p:nvSpPr>
        <p:spPr>
          <a:xfrm>
            <a:off x="8527627" y="2523067"/>
            <a:ext cx="1964266"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ステージ選択</a:t>
            </a:r>
            <a:endParaRPr kumimoji="1" lang="ja-JP" altLang="en-US" dirty="0">
              <a:solidFill>
                <a:schemeClr val="tx1"/>
              </a:solidFill>
            </a:endParaRPr>
          </a:p>
        </p:txBody>
      </p:sp>
      <p:sp>
        <p:nvSpPr>
          <p:cNvPr id="19" name="正方形/長方形 18"/>
          <p:cNvSpPr/>
          <p:nvPr/>
        </p:nvSpPr>
        <p:spPr>
          <a:xfrm>
            <a:off x="8527627" y="4196080"/>
            <a:ext cx="1964266"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戦闘</a:t>
            </a:r>
            <a:endParaRPr kumimoji="1" lang="ja-JP" altLang="en-US" dirty="0">
              <a:solidFill>
                <a:schemeClr val="tx1"/>
              </a:solidFill>
            </a:endParaRPr>
          </a:p>
        </p:txBody>
      </p:sp>
      <p:sp>
        <p:nvSpPr>
          <p:cNvPr id="20" name="正方形/長方形 19"/>
          <p:cNvSpPr/>
          <p:nvPr/>
        </p:nvSpPr>
        <p:spPr>
          <a:xfrm>
            <a:off x="5144347" y="4196080"/>
            <a:ext cx="1964266" cy="76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勝敗判定</a:t>
            </a:r>
            <a:endParaRPr kumimoji="1" lang="ja-JP" altLang="en-US" dirty="0">
              <a:solidFill>
                <a:schemeClr val="tx1"/>
              </a:solidFill>
            </a:endParaRPr>
          </a:p>
        </p:txBody>
      </p:sp>
      <p:cxnSp>
        <p:nvCxnSpPr>
          <p:cNvPr id="22" name="直線コネクタ 21"/>
          <p:cNvCxnSpPr>
            <a:stCxn id="16" idx="3"/>
            <a:endCxn id="17" idx="1"/>
          </p:cNvCxnSpPr>
          <p:nvPr/>
        </p:nvCxnSpPr>
        <p:spPr>
          <a:xfrm>
            <a:off x="3725333" y="2904067"/>
            <a:ext cx="14190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7" idx="3"/>
          </p:cNvCxnSpPr>
          <p:nvPr/>
        </p:nvCxnSpPr>
        <p:spPr>
          <a:xfrm>
            <a:off x="7108613" y="2904067"/>
            <a:ext cx="14190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8" idx="2"/>
            <a:endCxn id="19" idx="0"/>
          </p:cNvCxnSpPr>
          <p:nvPr/>
        </p:nvCxnSpPr>
        <p:spPr>
          <a:xfrm>
            <a:off x="9509760" y="3285067"/>
            <a:ext cx="0" cy="911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19" idx="1"/>
          </p:cNvCxnSpPr>
          <p:nvPr/>
        </p:nvCxnSpPr>
        <p:spPr>
          <a:xfrm flipH="1">
            <a:off x="7108613" y="4577080"/>
            <a:ext cx="1419014"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a:blip r:embed="rId3"/>
          <a:stretch>
            <a:fillRect/>
          </a:stretch>
        </p:blipFill>
        <p:spPr>
          <a:xfrm rot="7709880">
            <a:off x="-643570" y="-701383"/>
            <a:ext cx="1036455" cy="1377876"/>
          </a:xfrm>
          <a:prstGeom prst="rect">
            <a:avLst/>
          </a:prstGeom>
        </p:spPr>
      </p:pic>
    </p:spTree>
    <p:extLst>
      <p:ext uri="{BB962C8B-B14F-4D97-AF65-F5344CB8AC3E}">
        <p14:creationId xmlns:p14="http://schemas.microsoft.com/office/powerpoint/2010/main" val="2198652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AR P新藝体E" panose="040B0900000000000000" pitchFamily="50" charset="-128"/>
                <a:ea typeface="AR P新藝体E" panose="040B0900000000000000" pitchFamily="50" charset="-128"/>
              </a:rPr>
              <a:t>　</a:t>
            </a:r>
            <a:r>
              <a:rPr lang="en-US" altLang="ja-JP" dirty="0" smtClean="0">
                <a:latin typeface="AR P新藝体E" panose="040B0900000000000000" pitchFamily="50" charset="-128"/>
                <a:ea typeface="AR P新藝体E" panose="040B0900000000000000" pitchFamily="50" charset="-128"/>
              </a:rPr>
              <a:t>DFD</a:t>
            </a:r>
            <a:r>
              <a:rPr lang="en-US" altLang="ja-JP" dirty="0">
                <a:latin typeface="AR P新藝体E" panose="040B0900000000000000" pitchFamily="50" charset="-128"/>
                <a:ea typeface="AR P新藝体E" panose="040B0900000000000000" pitchFamily="50" charset="-128"/>
              </a:rPr>
              <a:t>(</a:t>
            </a:r>
            <a:r>
              <a:rPr lang="ja-JP" altLang="en-US" dirty="0">
                <a:latin typeface="AR P新藝体E" panose="040B0900000000000000" pitchFamily="50" charset="-128"/>
                <a:ea typeface="AR P新藝体E" panose="040B0900000000000000" pitchFamily="50" charset="-128"/>
              </a:rPr>
              <a:t>データフローダイアグラム）</a:t>
            </a:r>
            <a:endParaRPr kumimoji="1" lang="ja-JP" altLang="en-US" dirty="0">
              <a:latin typeface="AR P新藝体E" panose="040B0900000000000000" pitchFamily="50" charset="-128"/>
              <a:ea typeface="AR P新藝体E" panose="040B0900000000000000" pitchFamily="50" charset="-128"/>
            </a:endParaRPr>
          </a:p>
        </p:txBody>
      </p:sp>
      <p:pic>
        <p:nvPicPr>
          <p:cNvPr id="5" name="コンテンツ プレースホルダー 4"/>
          <p:cNvPicPr>
            <a:picLocks noGrp="1" noChangeAspect="1"/>
          </p:cNvPicPr>
          <p:nvPr>
            <p:ph idx="1"/>
          </p:nvPr>
        </p:nvPicPr>
        <p:blipFill>
          <a:blip r:embed="rId2"/>
          <a:stretch>
            <a:fillRect/>
          </a:stretch>
        </p:blipFill>
        <p:spPr>
          <a:xfrm>
            <a:off x="2941008" y="1780144"/>
            <a:ext cx="5756148" cy="3982212"/>
          </a:xfrm>
          <a:prstGeom prst="rect">
            <a:avLst/>
          </a:prstGeom>
        </p:spPr>
      </p:pic>
      <p:pic>
        <p:nvPicPr>
          <p:cNvPr id="4" name="図 3"/>
          <p:cNvPicPr>
            <a:picLocks noChangeAspect="1"/>
          </p:cNvPicPr>
          <p:nvPr/>
        </p:nvPicPr>
        <p:blipFill>
          <a:blip r:embed="rId3"/>
          <a:stretch>
            <a:fillRect/>
          </a:stretch>
        </p:blipFill>
        <p:spPr>
          <a:xfrm rot="19224895">
            <a:off x="970335" y="969197"/>
            <a:ext cx="902286" cy="768163"/>
          </a:xfrm>
          <a:prstGeom prst="rect">
            <a:avLst/>
          </a:prstGeom>
        </p:spPr>
      </p:pic>
    </p:spTree>
    <p:extLst>
      <p:ext uri="{BB962C8B-B14F-4D97-AF65-F5344CB8AC3E}">
        <p14:creationId xmlns:p14="http://schemas.microsoft.com/office/powerpoint/2010/main" val="3393180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389" y="286603"/>
            <a:ext cx="10640291" cy="1342692"/>
          </a:xfrm>
        </p:spPr>
        <p:txBody>
          <a:bodyPr>
            <a:normAutofit/>
          </a:bodyPr>
          <a:lstStyle/>
          <a:p>
            <a:r>
              <a:rPr kumimoji="1" lang="ja-JP" altLang="en-US" sz="5400" dirty="0" smtClean="0"/>
              <a:t>プログラミングで苦労した点と解決策</a:t>
            </a:r>
            <a:endParaRPr kumimoji="1" lang="ja-JP" altLang="en-US" sz="5400" dirty="0"/>
          </a:p>
        </p:txBody>
      </p:sp>
      <p:pic>
        <p:nvPicPr>
          <p:cNvPr id="4" name="コンテンツ プレースホルダー 3"/>
          <p:cNvPicPr>
            <a:picLocks noGrp="1" noChangeAspect="1"/>
          </p:cNvPicPr>
          <p:nvPr>
            <p:ph idx="1"/>
          </p:nvPr>
        </p:nvPicPr>
        <p:blipFill>
          <a:blip r:embed="rId2"/>
          <a:stretch>
            <a:fillRect/>
          </a:stretch>
        </p:blipFill>
        <p:spPr>
          <a:xfrm>
            <a:off x="2541941" y="1836738"/>
            <a:ext cx="7168444" cy="4032250"/>
          </a:xfrm>
          <a:prstGeom prst="rect">
            <a:avLst/>
          </a:prstGeom>
        </p:spPr>
      </p:pic>
    </p:spTree>
    <p:extLst>
      <p:ext uri="{BB962C8B-B14F-4D97-AF65-F5344CB8AC3E}">
        <p14:creationId xmlns:p14="http://schemas.microsoft.com/office/powerpoint/2010/main" val="1239840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7200" dirty="0" smtClean="0"/>
              <a:t>ジャンプのアニメーション</a:t>
            </a:r>
            <a:endParaRPr kumimoji="1" lang="ja-JP" altLang="en-US" sz="7200" dirty="0"/>
          </a:p>
        </p:txBody>
      </p:sp>
      <p:pic>
        <p:nvPicPr>
          <p:cNvPr id="4" name="コンテンツ プレースホルダー 3"/>
          <p:cNvPicPr>
            <a:picLocks noGrp="1" noChangeAspect="1"/>
          </p:cNvPicPr>
          <p:nvPr>
            <p:ph idx="1"/>
          </p:nvPr>
        </p:nvPicPr>
        <p:blipFill rotWithShape="1">
          <a:blip r:embed="rId2"/>
          <a:srcRect l="1186" t="14858" r="49065" b="29349"/>
          <a:stretch/>
        </p:blipFill>
        <p:spPr>
          <a:xfrm>
            <a:off x="2753114" y="1885242"/>
            <a:ext cx="6341009" cy="4000169"/>
          </a:xfrm>
          <a:prstGeom prst="rect">
            <a:avLst/>
          </a:prstGeom>
        </p:spPr>
      </p:pic>
    </p:spTree>
    <p:extLst>
      <p:ext uri="{BB962C8B-B14F-4D97-AF65-F5344CB8AC3E}">
        <p14:creationId xmlns:p14="http://schemas.microsoft.com/office/powerpoint/2010/main" val="211239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7200" dirty="0" smtClean="0"/>
              <a:t>二つのコントローラー使用</a:t>
            </a:r>
            <a:endParaRPr kumimoji="1" lang="ja-JP" altLang="en-US" sz="7200" dirty="0"/>
          </a:p>
        </p:txBody>
      </p:sp>
      <p:pic>
        <p:nvPicPr>
          <p:cNvPr id="4" name="コンテンツ プレースホルダー 3"/>
          <p:cNvPicPr>
            <a:picLocks noGrp="1" noChangeAspect="1"/>
          </p:cNvPicPr>
          <p:nvPr>
            <p:ph idx="1"/>
          </p:nvPr>
        </p:nvPicPr>
        <p:blipFill rotWithShape="1">
          <a:blip r:embed="rId2"/>
          <a:srcRect l="721" t="14238" r="48716" b="29762"/>
          <a:stretch/>
        </p:blipFill>
        <p:spPr>
          <a:xfrm>
            <a:off x="2601883" y="2103121"/>
            <a:ext cx="5802283" cy="3930640"/>
          </a:xfrm>
          <a:prstGeom prst="rect">
            <a:avLst/>
          </a:prstGeom>
        </p:spPr>
      </p:pic>
    </p:spTree>
    <p:extLst>
      <p:ext uri="{BB962C8B-B14F-4D97-AF65-F5344CB8AC3E}">
        <p14:creationId xmlns:p14="http://schemas.microsoft.com/office/powerpoint/2010/main" val="350095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11500" dirty="0" smtClean="0"/>
              <a:t>当たり判定</a:t>
            </a:r>
            <a:endParaRPr kumimoji="1" lang="ja-JP" altLang="en-US" sz="11500" dirty="0"/>
          </a:p>
        </p:txBody>
      </p:sp>
      <p:pic>
        <p:nvPicPr>
          <p:cNvPr id="4" name="コンテンツ プレースホルダー 3"/>
          <p:cNvPicPr>
            <a:picLocks noGrp="1" noChangeAspect="1"/>
          </p:cNvPicPr>
          <p:nvPr>
            <p:ph idx="1"/>
          </p:nvPr>
        </p:nvPicPr>
        <p:blipFill>
          <a:blip r:embed="rId2"/>
          <a:stretch>
            <a:fillRect/>
          </a:stretch>
        </p:blipFill>
        <p:spPr>
          <a:xfrm>
            <a:off x="1660946" y="1737360"/>
            <a:ext cx="8463957" cy="4621876"/>
          </a:xfrm>
          <a:prstGeom prst="rect">
            <a:avLst/>
          </a:prstGeom>
        </p:spPr>
      </p:pic>
    </p:spTree>
    <p:extLst>
      <p:ext uri="{BB962C8B-B14F-4D97-AF65-F5344CB8AC3E}">
        <p14:creationId xmlns:p14="http://schemas.microsoft.com/office/powerpoint/2010/main" val="343599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9600" dirty="0" smtClean="0"/>
              <a:t>キャラクター選択</a:t>
            </a:r>
            <a:endParaRPr kumimoji="1" lang="ja-JP" altLang="en-US" sz="9600" dirty="0"/>
          </a:p>
        </p:txBody>
      </p:sp>
      <p:pic>
        <p:nvPicPr>
          <p:cNvPr id="6" name="コンテンツ プレースホルダー 5"/>
          <p:cNvPicPr>
            <a:picLocks noGrp="1" noChangeAspect="1"/>
          </p:cNvPicPr>
          <p:nvPr>
            <p:ph idx="1"/>
          </p:nvPr>
        </p:nvPicPr>
        <p:blipFill rotWithShape="1">
          <a:blip r:embed="rId2"/>
          <a:srcRect l="8857" t="11964" r="11057" b="12817"/>
          <a:stretch/>
        </p:blipFill>
        <p:spPr>
          <a:xfrm>
            <a:off x="1097280" y="1737360"/>
            <a:ext cx="5727470" cy="3025832"/>
          </a:xfrm>
          <a:prstGeom prst="rect">
            <a:avLst/>
          </a:prstGeom>
        </p:spPr>
      </p:pic>
      <p:pic>
        <p:nvPicPr>
          <p:cNvPr id="7" name="図 6"/>
          <p:cNvPicPr>
            <a:picLocks noChangeAspect="1"/>
          </p:cNvPicPr>
          <p:nvPr/>
        </p:nvPicPr>
        <p:blipFill rotWithShape="1">
          <a:blip r:embed="rId3"/>
          <a:srcRect l="10636" t="12169" r="9975" b="11961"/>
          <a:stretch/>
        </p:blipFill>
        <p:spPr>
          <a:xfrm>
            <a:off x="5652653" y="3152938"/>
            <a:ext cx="5694219" cy="3061011"/>
          </a:xfrm>
          <a:prstGeom prst="rect">
            <a:avLst/>
          </a:prstGeom>
        </p:spPr>
      </p:pic>
    </p:spTree>
    <p:extLst>
      <p:ext uri="{BB962C8B-B14F-4D97-AF65-F5344CB8AC3E}">
        <p14:creationId xmlns:p14="http://schemas.microsoft.com/office/powerpoint/2010/main" val="1855452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NVIM709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40975" y="20596"/>
            <a:ext cx="4272741" cy="6453862"/>
          </a:xfrm>
        </p:spPr>
      </p:pic>
    </p:spTree>
    <p:extLst>
      <p:ext uri="{BB962C8B-B14F-4D97-AF65-F5344CB8AC3E}">
        <p14:creationId xmlns:p14="http://schemas.microsoft.com/office/powerpoint/2010/main" val="2446139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rot="19791455">
            <a:off x="4039500" y="683797"/>
            <a:ext cx="1244267" cy="1059309"/>
          </a:xfrm>
          <a:prstGeom prst="rect">
            <a:avLst/>
          </a:prstGeom>
        </p:spPr>
      </p:pic>
      <p:sp>
        <p:nvSpPr>
          <p:cNvPr id="2" name="タイトル 1"/>
          <p:cNvSpPr>
            <a:spLocks noGrp="1"/>
          </p:cNvSpPr>
          <p:nvPr>
            <p:ph type="title"/>
          </p:nvPr>
        </p:nvSpPr>
        <p:spPr>
          <a:xfrm>
            <a:off x="731520" y="286603"/>
            <a:ext cx="10424160" cy="1450757"/>
          </a:xfrm>
        </p:spPr>
        <p:txBody>
          <a:bodyPr>
            <a:normAutofit/>
          </a:bodyPr>
          <a:lstStyle/>
          <a:p>
            <a:r>
              <a:rPr kumimoji="1" lang="ja-JP" altLang="en-US" dirty="0" smtClean="0"/>
              <a:t>　　　　　　　　　　　</a:t>
            </a:r>
            <a:r>
              <a:rPr lang="ja-JP" altLang="en-US" sz="8000" dirty="0">
                <a:latin typeface="AR P新藝体E" panose="040B0900000000000000" pitchFamily="50" charset="-128"/>
                <a:ea typeface="AR P新藝体E" panose="040B0900000000000000" pitchFamily="50" charset="-128"/>
              </a:rPr>
              <a:t>実演</a:t>
            </a:r>
            <a:endParaRPr kumimoji="1" lang="ja-JP" altLang="en-US" sz="8000" dirty="0">
              <a:latin typeface="AR P新藝体E" panose="040B0900000000000000" pitchFamily="50" charset="-128"/>
              <a:ea typeface="AR P新藝体E" panose="040B0900000000000000" pitchFamily="50" charset="-128"/>
            </a:endParaRPr>
          </a:p>
        </p:txBody>
      </p:sp>
      <p:pic>
        <p:nvPicPr>
          <p:cNvPr id="5" name="コンテンツ プレースホルダー 4"/>
          <p:cNvPicPr>
            <a:picLocks noGrp="1" noChangeAspect="1"/>
          </p:cNvPicPr>
          <p:nvPr>
            <p:ph idx="1"/>
          </p:nvPr>
        </p:nvPicPr>
        <p:blipFill>
          <a:blip r:embed="rId3"/>
          <a:stretch>
            <a:fillRect/>
          </a:stretch>
        </p:blipFill>
        <p:spPr>
          <a:xfrm>
            <a:off x="964277" y="2062468"/>
            <a:ext cx="3995294" cy="5299622"/>
          </a:xfrm>
          <a:prstGeom prst="rect">
            <a:avLst/>
          </a:prstGeom>
        </p:spPr>
      </p:pic>
      <p:pic>
        <p:nvPicPr>
          <p:cNvPr id="7" name="図 6"/>
          <p:cNvPicPr>
            <a:picLocks noChangeAspect="1"/>
          </p:cNvPicPr>
          <p:nvPr/>
        </p:nvPicPr>
        <p:blipFill>
          <a:blip r:embed="rId4"/>
          <a:stretch>
            <a:fillRect/>
          </a:stretch>
        </p:blipFill>
        <p:spPr>
          <a:xfrm>
            <a:off x="7040880" y="2564121"/>
            <a:ext cx="2999492" cy="4797968"/>
          </a:xfrm>
          <a:prstGeom prst="rect">
            <a:avLst/>
          </a:prstGeom>
        </p:spPr>
      </p:pic>
      <p:pic>
        <p:nvPicPr>
          <p:cNvPr id="6" name="図 5"/>
          <p:cNvPicPr>
            <a:picLocks noChangeAspect="1"/>
          </p:cNvPicPr>
          <p:nvPr/>
        </p:nvPicPr>
        <p:blipFill>
          <a:blip r:embed="rId5"/>
          <a:stretch>
            <a:fillRect/>
          </a:stretch>
        </p:blipFill>
        <p:spPr>
          <a:xfrm>
            <a:off x="3990315" y="1671055"/>
            <a:ext cx="4663234" cy="7150775"/>
          </a:xfrm>
          <a:prstGeom prst="rect">
            <a:avLst/>
          </a:prstGeom>
        </p:spPr>
      </p:pic>
    </p:spTree>
    <p:extLst>
      <p:ext uri="{BB962C8B-B14F-4D97-AF65-F5344CB8AC3E}">
        <p14:creationId xmlns:p14="http://schemas.microsoft.com/office/powerpoint/2010/main" val="898636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　　　　　　　　　　</a:t>
            </a:r>
            <a:r>
              <a:rPr kumimoji="1" lang="ja-JP" altLang="en-US" dirty="0" smtClean="0">
                <a:latin typeface="AR P新藝体E" panose="040B0900000000000000" pitchFamily="50" charset="-128"/>
                <a:ea typeface="AR P新藝体E" panose="040B0900000000000000" pitchFamily="50" charset="-128"/>
              </a:rPr>
              <a:t>操作方法</a:t>
            </a:r>
            <a:endParaRPr kumimoji="1" lang="ja-JP" altLang="en-US" dirty="0">
              <a:latin typeface="AR P新藝体E" panose="040B0900000000000000" pitchFamily="50" charset="-128"/>
              <a:ea typeface="AR P新藝体E" panose="040B0900000000000000" pitchFamily="50" charset="-128"/>
            </a:endParaRPr>
          </a:p>
        </p:txBody>
      </p:sp>
      <p:pic>
        <p:nvPicPr>
          <p:cNvPr id="5" name="コンテンツ プレースホルダー 4"/>
          <p:cNvPicPr>
            <a:picLocks noGrp="1" noChangeAspect="1"/>
          </p:cNvPicPr>
          <p:nvPr>
            <p:ph idx="1"/>
          </p:nvPr>
        </p:nvPicPr>
        <p:blipFill>
          <a:blip r:embed="rId2"/>
          <a:stretch>
            <a:fillRect/>
          </a:stretch>
        </p:blipFill>
        <p:spPr>
          <a:xfrm>
            <a:off x="1932654" y="2024256"/>
            <a:ext cx="7483008" cy="2983693"/>
          </a:xfrm>
          <a:prstGeom prst="rect">
            <a:avLst/>
          </a:prstGeom>
        </p:spPr>
      </p:pic>
      <p:pic>
        <p:nvPicPr>
          <p:cNvPr id="6" name="図 5"/>
          <p:cNvPicPr>
            <a:picLocks noChangeAspect="1"/>
          </p:cNvPicPr>
          <p:nvPr/>
        </p:nvPicPr>
        <p:blipFill>
          <a:blip r:embed="rId3"/>
          <a:stretch>
            <a:fillRect/>
          </a:stretch>
        </p:blipFill>
        <p:spPr>
          <a:xfrm rot="19612488">
            <a:off x="4276542" y="969197"/>
            <a:ext cx="902286" cy="768163"/>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1695" y="3867816"/>
            <a:ext cx="1463040" cy="2557394"/>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97280" y="3654666"/>
            <a:ext cx="849341" cy="2706567"/>
          </a:xfrm>
          <a:prstGeom prst="rect">
            <a:avLst/>
          </a:prstGeom>
        </p:spPr>
      </p:pic>
    </p:spTree>
    <p:extLst>
      <p:ext uri="{BB962C8B-B14F-4D97-AF65-F5344CB8AC3E}">
        <p14:creationId xmlns:p14="http://schemas.microsoft.com/office/powerpoint/2010/main" val="3524812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AR P新藝体E" panose="040B0900000000000000" pitchFamily="50" charset="-128"/>
                <a:ea typeface="AR P新藝体E" panose="040B0900000000000000" pitchFamily="50" charset="-128"/>
              </a:rPr>
              <a:t>　制作</a:t>
            </a:r>
            <a:r>
              <a:rPr lang="ja-JP" altLang="en-US" dirty="0">
                <a:latin typeface="AR P新藝体E" panose="040B0900000000000000" pitchFamily="50" charset="-128"/>
                <a:ea typeface="AR P新藝体E" panose="040B0900000000000000" pitchFamily="50" charset="-128"/>
              </a:rPr>
              <a:t>の目的、背景</a:t>
            </a:r>
            <a:endParaRPr kumimoji="1" lang="ja-JP" altLang="en-US" dirty="0">
              <a:latin typeface="AR P新藝体E" panose="040B0900000000000000" pitchFamily="50" charset="-128"/>
              <a:ea typeface="AR P新藝体E" panose="040B0900000000000000" pitchFamily="50" charset="-128"/>
            </a:endParaRPr>
          </a:p>
        </p:txBody>
      </p:sp>
      <p:sp>
        <p:nvSpPr>
          <p:cNvPr id="3" name="コンテンツ プレースホルダー 2"/>
          <p:cNvSpPr>
            <a:spLocks noGrp="1"/>
          </p:cNvSpPr>
          <p:nvPr>
            <p:ph idx="1"/>
          </p:nvPr>
        </p:nvSpPr>
        <p:spPr/>
        <p:txBody>
          <a:bodyPr/>
          <a:lstStyle/>
          <a:p>
            <a:r>
              <a:rPr lang="ja-JP" altLang="en-US" dirty="0" smtClean="0"/>
              <a:t>　</a:t>
            </a:r>
            <a:r>
              <a:rPr lang="ja-JP" altLang="en-US" sz="4000" dirty="0" smtClean="0">
                <a:latin typeface="+mj-ea"/>
                <a:ea typeface="+mj-ea"/>
              </a:rPr>
              <a:t>卒</a:t>
            </a:r>
            <a:r>
              <a:rPr lang="ja-JP" altLang="en-US" sz="4000" dirty="0">
                <a:latin typeface="+mj-ea"/>
                <a:ea typeface="+mj-ea"/>
              </a:rPr>
              <a:t>研をするにあたってどうしたら唯一無二の格闘ゲームを作れるか考えた結果、我らが新座総合技術高等学校をモチーフにしようと言う結論に至りました。ストレス社会で溜まったストレスを発散しましょう。</a:t>
            </a:r>
            <a:endParaRPr kumimoji="1" lang="ja-JP" altLang="en-US" sz="4000" dirty="0">
              <a:latin typeface="+mj-ea"/>
              <a:ea typeface="+mj-ea"/>
            </a:endParaRPr>
          </a:p>
        </p:txBody>
      </p:sp>
      <p:pic>
        <p:nvPicPr>
          <p:cNvPr id="4" name="図 3"/>
          <p:cNvPicPr>
            <a:picLocks noChangeAspect="1"/>
          </p:cNvPicPr>
          <p:nvPr/>
        </p:nvPicPr>
        <p:blipFill>
          <a:blip r:embed="rId2"/>
          <a:stretch>
            <a:fillRect/>
          </a:stretch>
        </p:blipFill>
        <p:spPr>
          <a:xfrm rot="20250516">
            <a:off x="914916" y="969197"/>
            <a:ext cx="902286" cy="768163"/>
          </a:xfrm>
          <a:prstGeom prst="rect">
            <a:avLst/>
          </a:prstGeom>
        </p:spPr>
      </p:pic>
    </p:spTree>
    <p:extLst>
      <p:ext uri="{BB962C8B-B14F-4D97-AF65-F5344CB8AC3E}">
        <p14:creationId xmlns:p14="http://schemas.microsoft.com/office/powerpoint/2010/main" val="496448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2761" y="790043"/>
            <a:ext cx="8611985" cy="784943"/>
          </a:xfrm>
        </p:spPr>
        <p:txBody>
          <a:bodyPr/>
          <a:lstStyle/>
          <a:p>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12887" y="1182515"/>
            <a:ext cx="4037926" cy="4022725"/>
          </a:xfrm>
        </p:spPr>
      </p:pic>
      <p:sp>
        <p:nvSpPr>
          <p:cNvPr id="5" name="円形吹き出し 4"/>
          <p:cNvSpPr/>
          <p:nvPr/>
        </p:nvSpPr>
        <p:spPr>
          <a:xfrm rot="490076">
            <a:off x="5054139" y="1521230"/>
            <a:ext cx="6184670" cy="3931920"/>
          </a:xfrm>
          <a:prstGeom prst="wedgeEllipseCallout">
            <a:avLst>
              <a:gd name="adj1" fmla="val -47342"/>
              <a:gd name="adj2" fmla="val 35379"/>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kumimoji="1" lang="ja-JP" altLang="en-US" sz="4000" dirty="0" smtClean="0"/>
              <a:t>やってくよ！！！！</a:t>
            </a:r>
            <a:endParaRPr kumimoji="1" lang="ja-JP" altLang="en-US" sz="4000" dirty="0"/>
          </a:p>
        </p:txBody>
      </p:sp>
    </p:spTree>
    <p:extLst>
      <p:ext uri="{BB962C8B-B14F-4D97-AF65-F5344CB8AC3E}">
        <p14:creationId xmlns:p14="http://schemas.microsoft.com/office/powerpoint/2010/main" val="113043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60814" y="286603"/>
            <a:ext cx="8794865" cy="1450757"/>
          </a:xfrm>
        </p:spPr>
        <p:txBody>
          <a:bodyPr>
            <a:normAutofit fontScale="90000"/>
          </a:bodyPr>
          <a:lstStyle/>
          <a:p>
            <a:r>
              <a:rPr lang="ja-JP" altLang="en-US" dirty="0"/>
              <a:t/>
            </a:r>
            <a:br>
              <a:rPr lang="ja-JP" altLang="en-US" dirty="0"/>
            </a:br>
            <a:r>
              <a:rPr lang="ja-JP" altLang="en-US" dirty="0" smtClean="0"/>
              <a:t>　</a:t>
            </a:r>
            <a:r>
              <a:rPr lang="ja-JP" altLang="en-US" sz="9600" dirty="0" smtClean="0">
                <a:latin typeface="AR P新藝体E" panose="040B0900000000000000" pitchFamily="50" charset="-128"/>
                <a:ea typeface="AR P新藝体E" panose="040B0900000000000000" pitchFamily="50" charset="-128"/>
              </a:rPr>
              <a:t>考察</a:t>
            </a:r>
            <a:r>
              <a:rPr lang="ja-JP" altLang="en-US" sz="9600" dirty="0">
                <a:latin typeface="AR P新藝体E" panose="040B0900000000000000" pitchFamily="50" charset="-128"/>
                <a:ea typeface="AR P新藝体E" panose="040B0900000000000000" pitchFamily="50" charset="-128"/>
              </a:rPr>
              <a:t>・発展</a:t>
            </a:r>
            <a:endParaRPr kumimoji="1" lang="ja-JP" altLang="en-US" sz="9600" dirty="0">
              <a:latin typeface="AR P新藝体E" panose="040B0900000000000000" pitchFamily="50" charset="-128"/>
              <a:ea typeface="AR P新藝体E" panose="040B0900000000000000" pitchFamily="50" charset="-128"/>
            </a:endParaRPr>
          </a:p>
        </p:txBody>
      </p:sp>
      <p:sp>
        <p:nvSpPr>
          <p:cNvPr id="3" name="コンテンツ プレースホルダー 2"/>
          <p:cNvSpPr>
            <a:spLocks noGrp="1"/>
          </p:cNvSpPr>
          <p:nvPr>
            <p:ph idx="1"/>
          </p:nvPr>
        </p:nvSpPr>
        <p:spPr>
          <a:xfrm flipH="1" flipV="1">
            <a:off x="199505" y="5869094"/>
            <a:ext cx="897775" cy="581582"/>
          </a:xfrm>
        </p:spPr>
        <p:txBody>
          <a:bodyPr>
            <a:normAutofit fontScale="40000" lnSpcReduction="20000"/>
          </a:bodyPr>
          <a:lstStyle/>
          <a:p>
            <a:pPr marL="871400" lvl="5" indent="0">
              <a:buNone/>
            </a:pPr>
            <a:r>
              <a:rPr lang="en-US" altLang="ja-JP" sz="9600" dirty="0" smtClean="0"/>
              <a:t>	</a:t>
            </a:r>
            <a:endParaRPr kumimoji="1" lang="ja-JP" altLang="en-US" sz="2800" dirty="0">
              <a:latin typeface="AR P新藝体E" panose="040B0900000000000000" pitchFamily="50" charset="-128"/>
              <a:ea typeface="AR P新藝体E" panose="040B0900000000000000" pitchFamily="50" charset="-128"/>
            </a:endParaRPr>
          </a:p>
        </p:txBody>
      </p:sp>
      <p:pic>
        <p:nvPicPr>
          <p:cNvPr id="4" name="図 3"/>
          <p:cNvPicPr>
            <a:picLocks noChangeAspect="1"/>
          </p:cNvPicPr>
          <p:nvPr/>
        </p:nvPicPr>
        <p:blipFill>
          <a:blip r:embed="rId2"/>
          <a:stretch>
            <a:fillRect/>
          </a:stretch>
        </p:blipFill>
        <p:spPr>
          <a:xfrm rot="19596660">
            <a:off x="1504604" y="522226"/>
            <a:ext cx="1431020" cy="1215133"/>
          </a:xfrm>
          <a:prstGeom prst="rect">
            <a:avLst/>
          </a:prstGeom>
        </p:spPr>
      </p:pic>
      <p:sp>
        <p:nvSpPr>
          <p:cNvPr id="5" name="テキスト ボックス 4"/>
          <p:cNvSpPr txBox="1"/>
          <p:nvPr/>
        </p:nvSpPr>
        <p:spPr>
          <a:xfrm>
            <a:off x="1870364" y="1961804"/>
            <a:ext cx="8503919" cy="1077218"/>
          </a:xfrm>
          <a:prstGeom prst="rect">
            <a:avLst/>
          </a:prstGeom>
          <a:noFill/>
        </p:spPr>
        <p:txBody>
          <a:bodyPr wrap="square" rtlCol="0">
            <a:spAutoFit/>
          </a:bodyPr>
          <a:lstStyle/>
          <a:p>
            <a:r>
              <a:rPr kumimoji="1" lang="ja-JP" altLang="en-US" sz="2800" dirty="0" smtClean="0"/>
              <a:t>・</a:t>
            </a:r>
            <a:r>
              <a:rPr kumimoji="1" lang="ja-JP" altLang="en-US" sz="3200" dirty="0" smtClean="0"/>
              <a:t>コントローラー</a:t>
            </a:r>
            <a:r>
              <a:rPr kumimoji="1" lang="ja-JP" altLang="en-US" sz="3200" dirty="0"/>
              <a:t>を</a:t>
            </a:r>
            <a:r>
              <a:rPr kumimoji="1" lang="en-US" altLang="ja-JP" sz="3200" dirty="0"/>
              <a:t>2</a:t>
            </a:r>
            <a:r>
              <a:rPr kumimoji="1" lang="ja-JP" altLang="en-US" sz="3200" dirty="0"/>
              <a:t>台使えるようにするのにかなりの</a:t>
            </a:r>
            <a:r>
              <a:rPr kumimoji="1" lang="ja-JP" altLang="en-US" sz="3200" dirty="0" smtClean="0"/>
              <a:t>時間</a:t>
            </a:r>
            <a:r>
              <a:rPr kumimoji="1" lang="ja-JP" altLang="en-US" sz="3200" dirty="0"/>
              <a:t>を消費してしまった。</a:t>
            </a:r>
          </a:p>
        </p:txBody>
      </p:sp>
      <p:sp>
        <p:nvSpPr>
          <p:cNvPr id="6" name="テキスト ボックス 5"/>
          <p:cNvSpPr txBox="1"/>
          <p:nvPr/>
        </p:nvSpPr>
        <p:spPr>
          <a:xfrm>
            <a:off x="1870364" y="3133898"/>
            <a:ext cx="8188036" cy="1077218"/>
          </a:xfrm>
          <a:prstGeom prst="rect">
            <a:avLst/>
          </a:prstGeom>
          <a:noFill/>
        </p:spPr>
        <p:txBody>
          <a:bodyPr wrap="square" rtlCol="0">
            <a:spAutoFit/>
          </a:bodyPr>
          <a:lstStyle/>
          <a:p>
            <a:r>
              <a:rPr kumimoji="1" lang="ja-JP" altLang="en-US" sz="3200" dirty="0" smtClean="0"/>
              <a:t>・</a:t>
            </a:r>
            <a:r>
              <a:rPr kumimoji="1" lang="en-US" altLang="ja-JP" sz="3200" dirty="0" err="1" smtClean="0"/>
              <a:t>Inputsystem</a:t>
            </a:r>
            <a:r>
              <a:rPr kumimoji="1" lang="ja-JP" altLang="en-US" sz="3200" dirty="0"/>
              <a:t>の制御やコントローラーのボタン割り当てに手間取った</a:t>
            </a:r>
            <a:r>
              <a:rPr kumimoji="1" lang="ja-JP" altLang="en-US" sz="2800" dirty="0"/>
              <a:t>。</a:t>
            </a:r>
          </a:p>
        </p:txBody>
      </p:sp>
      <p:sp>
        <p:nvSpPr>
          <p:cNvPr id="7" name="テキスト ボックス 6"/>
          <p:cNvSpPr txBox="1"/>
          <p:nvPr/>
        </p:nvSpPr>
        <p:spPr>
          <a:xfrm>
            <a:off x="1928553" y="4231178"/>
            <a:ext cx="8129847" cy="2062103"/>
          </a:xfrm>
          <a:prstGeom prst="rect">
            <a:avLst/>
          </a:prstGeom>
          <a:noFill/>
        </p:spPr>
        <p:txBody>
          <a:bodyPr wrap="square" rtlCol="0">
            <a:spAutoFit/>
          </a:bodyPr>
          <a:lstStyle/>
          <a:p>
            <a:r>
              <a:rPr kumimoji="1" lang="ja-JP" altLang="en-US" sz="3200" dirty="0" smtClean="0"/>
              <a:t>・キャラクター</a:t>
            </a:r>
            <a:r>
              <a:rPr kumimoji="1" lang="ja-JP" altLang="en-US" sz="3200" dirty="0"/>
              <a:t>が壁に触れている状態だと相手攻撃が無効化されるバグを見つけたので、壁付近に落とし穴を入れることでバグが出なくなった。</a:t>
            </a:r>
          </a:p>
        </p:txBody>
      </p:sp>
    </p:spTree>
    <p:extLst>
      <p:ext uri="{BB962C8B-B14F-4D97-AF65-F5344CB8AC3E}">
        <p14:creationId xmlns:p14="http://schemas.microsoft.com/office/powerpoint/2010/main" val="2490274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5400" dirty="0" smtClean="0"/>
              <a:t>攻撃力増加のアイテムなどを追加できたらよかった</a:t>
            </a:r>
            <a:r>
              <a:rPr lang="ja-JP" altLang="en-US" sz="5400" dirty="0"/>
              <a:t>。</a:t>
            </a:r>
            <a:endParaRPr kumimoji="1" lang="ja-JP" altLang="en-US" sz="5400" dirty="0"/>
          </a:p>
        </p:txBody>
      </p:sp>
    </p:spTree>
    <p:extLst>
      <p:ext uri="{BB962C8B-B14F-4D97-AF65-F5344CB8AC3E}">
        <p14:creationId xmlns:p14="http://schemas.microsoft.com/office/powerpoint/2010/main" val="180004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a:bodyPr>
          <a:lstStyle/>
          <a:p>
            <a:r>
              <a:rPr kumimoji="1" lang="ja-JP" altLang="en-US" sz="9600" dirty="0" smtClean="0"/>
              <a:t>　　　　</a:t>
            </a:r>
            <a:r>
              <a:rPr kumimoji="1" lang="ja-JP" altLang="en-US" sz="9600" dirty="0" smtClean="0">
                <a:latin typeface="AR P新藝体E" panose="040B0900000000000000" pitchFamily="50" charset="-128"/>
                <a:ea typeface="AR P新藝体E" panose="040B0900000000000000" pitchFamily="50" charset="-128"/>
              </a:rPr>
              <a:t>感想</a:t>
            </a:r>
            <a:endParaRPr kumimoji="1" lang="ja-JP" altLang="en-US" sz="9600" dirty="0">
              <a:latin typeface="AR P新藝体E" panose="040B0900000000000000" pitchFamily="50" charset="-128"/>
              <a:ea typeface="AR P新藝体E" panose="040B0900000000000000" pitchFamily="50" charset="-128"/>
            </a:endParaRPr>
          </a:p>
        </p:txBody>
      </p:sp>
      <p:pic>
        <p:nvPicPr>
          <p:cNvPr id="4" name="図 3"/>
          <p:cNvPicPr>
            <a:picLocks noChangeAspect="1"/>
          </p:cNvPicPr>
          <p:nvPr/>
        </p:nvPicPr>
        <p:blipFill>
          <a:blip r:embed="rId2"/>
          <a:stretch>
            <a:fillRect/>
          </a:stretch>
        </p:blipFill>
        <p:spPr>
          <a:xfrm>
            <a:off x="3373735" y="2015692"/>
            <a:ext cx="1414395" cy="1201016"/>
          </a:xfrm>
          <a:prstGeom prst="rect">
            <a:avLst/>
          </a:prstGeom>
        </p:spPr>
      </p:pic>
    </p:spTree>
    <p:extLst>
      <p:ext uri="{BB962C8B-B14F-4D97-AF65-F5344CB8AC3E}">
        <p14:creationId xmlns:p14="http://schemas.microsoft.com/office/powerpoint/2010/main" val="1110796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2" name="タイトル 1"/>
          <p:cNvSpPr>
            <a:spLocks noGrp="1"/>
          </p:cNvSpPr>
          <p:nvPr>
            <p:ph type="title"/>
          </p:nvPr>
        </p:nvSpPr>
        <p:spPr>
          <a:xfrm>
            <a:off x="546674" y="4581832"/>
            <a:ext cx="9678875" cy="960612"/>
          </a:xfrm>
        </p:spPr>
        <p:txBody>
          <a:bodyPr/>
          <a:lstStyle/>
          <a:p>
            <a:pPr algn="r"/>
            <a:r>
              <a:rPr lang="ja-JP" altLang="en-US" dirty="0" smtClean="0">
                <a:solidFill>
                  <a:srgbClr val="FFC000"/>
                </a:solidFill>
                <a:latin typeface="AR P新藝体E" panose="040B0900000000000000" pitchFamily="50" charset="-128"/>
                <a:ea typeface="AR P新藝体E" panose="040B0900000000000000" pitchFamily="50" charset="-128"/>
              </a:rPr>
              <a:t>ご清聴ありがとうございました</a:t>
            </a:r>
            <a:r>
              <a:rPr lang="ja-JP" altLang="en-US" dirty="0" smtClean="0">
                <a:solidFill>
                  <a:srgbClr val="FFC000"/>
                </a:solidFill>
              </a:rPr>
              <a:t>。</a:t>
            </a:r>
            <a:endParaRPr kumimoji="1" lang="ja-JP" altLang="en-US" dirty="0">
              <a:solidFill>
                <a:srgbClr val="FFC000"/>
              </a:solidFill>
            </a:endParaRPr>
          </a:p>
        </p:txBody>
      </p:sp>
    </p:spTree>
    <p:extLst>
      <p:ext uri="{BB962C8B-B14F-4D97-AF65-F5344CB8AC3E}">
        <p14:creationId xmlns:p14="http://schemas.microsoft.com/office/powerpoint/2010/main" val="2110866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AR P新藝体E" panose="040B0900000000000000" pitchFamily="50" charset="-128"/>
                <a:ea typeface="AR P新藝体E" panose="040B0900000000000000" pitchFamily="50" charset="-128"/>
              </a:rPr>
              <a:t>バキューマー</a:t>
            </a:r>
            <a:r>
              <a:rPr kumimoji="1" lang="ja-JP" altLang="en-US" dirty="0" err="1" smtClean="0">
                <a:latin typeface="AR P新藝体E" panose="040B0900000000000000" pitchFamily="50" charset="-128"/>
                <a:ea typeface="AR P新藝体E" panose="040B0900000000000000" pitchFamily="50" charset="-128"/>
              </a:rPr>
              <a:t>あぴ</a:t>
            </a:r>
            <a:r>
              <a:rPr kumimoji="1" lang="ja-JP" altLang="en-US" dirty="0" smtClean="0">
                <a:latin typeface="AR P新藝体E" panose="040B0900000000000000" pitchFamily="50" charset="-128"/>
                <a:ea typeface="AR P新藝体E" panose="040B0900000000000000" pitchFamily="50" charset="-128"/>
              </a:rPr>
              <a:t>ことは？</a:t>
            </a:r>
            <a:endParaRPr kumimoji="1" lang="ja-JP" altLang="en-US" dirty="0">
              <a:latin typeface="AR P新藝体E" panose="040B0900000000000000" pitchFamily="50" charset="-128"/>
              <a:ea typeface="AR P新藝体E" panose="040B0900000000000000" pitchFamily="50" charset="-128"/>
            </a:endParaRPr>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16" y="4089256"/>
            <a:ext cx="1944403" cy="2768744"/>
          </a:xfr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433" y="3923196"/>
            <a:ext cx="1968493" cy="2985548"/>
          </a:xfrm>
          <a:prstGeom prst="rect">
            <a:avLst/>
          </a:prstGeom>
        </p:spPr>
      </p:pic>
      <p:sp>
        <p:nvSpPr>
          <p:cNvPr id="7" name="テキスト ボックス 6"/>
          <p:cNvSpPr txBox="1"/>
          <p:nvPr/>
        </p:nvSpPr>
        <p:spPr>
          <a:xfrm>
            <a:off x="1746706" y="1962214"/>
            <a:ext cx="8453010" cy="4462760"/>
          </a:xfrm>
          <a:prstGeom prst="rect">
            <a:avLst/>
          </a:prstGeom>
          <a:noFill/>
        </p:spPr>
        <p:txBody>
          <a:bodyPr wrap="square" rtlCol="0">
            <a:spAutoFit/>
          </a:bodyPr>
          <a:lstStyle/>
          <a:p>
            <a:r>
              <a:rPr kumimoji="1" lang="ja-JP" altLang="en-US" dirty="0" smtClean="0"/>
              <a:t> </a:t>
            </a:r>
            <a:r>
              <a:rPr kumimoji="1" lang="ja-JP" altLang="en-US" sz="3200" dirty="0" smtClean="0">
                <a:latin typeface="AR P新藝体E" panose="040B0900000000000000" pitchFamily="50" charset="-128"/>
                <a:ea typeface="AR P新藝体E" panose="040B0900000000000000" pitchFamily="50" charset="-128"/>
              </a:rPr>
              <a:t>新座総合技術をモチーフにしたオリジナル格闘ゲーム！</a:t>
            </a:r>
            <a:endParaRPr kumimoji="1" lang="en-US" altLang="ja-JP" sz="3200" dirty="0" smtClean="0">
              <a:latin typeface="AR P新藝体E" panose="040B0900000000000000" pitchFamily="50" charset="-128"/>
              <a:ea typeface="AR P新藝体E" panose="040B0900000000000000" pitchFamily="50" charset="-128"/>
            </a:endParaRPr>
          </a:p>
          <a:p>
            <a:r>
              <a:rPr kumimoji="1" lang="ja-JP" altLang="en-US" dirty="0" smtClean="0">
                <a:latin typeface="AR P新藝体E" panose="040B0900000000000000" pitchFamily="50" charset="-128"/>
                <a:ea typeface="AR P新藝体E" panose="040B0900000000000000" pitchFamily="50" charset="-128"/>
              </a:rPr>
              <a:t>  </a:t>
            </a:r>
            <a:endParaRPr kumimoji="1" lang="en-US" altLang="ja-JP" dirty="0" smtClean="0">
              <a:latin typeface="AR P新藝体E" panose="040B0900000000000000" pitchFamily="50" charset="-128"/>
              <a:ea typeface="AR P新藝体E" panose="040B0900000000000000" pitchFamily="50" charset="-128"/>
            </a:endParaRPr>
          </a:p>
          <a:p>
            <a:endParaRPr kumimoji="1" lang="en-US" altLang="ja-JP" dirty="0">
              <a:latin typeface="AR P新藝体E" panose="040B0900000000000000" pitchFamily="50" charset="-128"/>
              <a:ea typeface="AR P新藝体E" panose="040B0900000000000000" pitchFamily="50" charset="-128"/>
            </a:endParaRPr>
          </a:p>
          <a:p>
            <a:r>
              <a:rPr kumimoji="1" lang="ja-JP" altLang="en-US" sz="3200" dirty="0" smtClean="0">
                <a:latin typeface="AR P新藝体E" panose="040B0900000000000000" pitchFamily="50" charset="-128"/>
                <a:ea typeface="AR P新藝体E" panose="040B0900000000000000" pitchFamily="50" charset="-128"/>
              </a:rPr>
              <a:t>舞台やキャラクターすべてが新座総合技術！</a:t>
            </a:r>
            <a:endParaRPr kumimoji="1" lang="en-US" altLang="ja-JP" sz="3200" dirty="0" smtClean="0">
              <a:latin typeface="AR P新藝体E" panose="040B0900000000000000" pitchFamily="50" charset="-128"/>
              <a:ea typeface="AR P新藝体E" panose="040B0900000000000000" pitchFamily="50" charset="-128"/>
            </a:endParaRPr>
          </a:p>
          <a:p>
            <a:endParaRPr kumimoji="1" lang="en-US" altLang="ja-JP" dirty="0">
              <a:latin typeface="AR P新藝体E" panose="040B0900000000000000" pitchFamily="50" charset="-128"/>
              <a:ea typeface="AR P新藝体E" panose="040B0900000000000000" pitchFamily="50" charset="-128"/>
            </a:endParaRPr>
          </a:p>
          <a:p>
            <a:endParaRPr kumimoji="1" lang="en-US" altLang="ja-JP" dirty="0" smtClean="0">
              <a:latin typeface="AR P新藝体E" panose="040B0900000000000000" pitchFamily="50" charset="-128"/>
              <a:ea typeface="AR P新藝体E" panose="040B0900000000000000" pitchFamily="50" charset="-128"/>
            </a:endParaRPr>
          </a:p>
          <a:p>
            <a:r>
              <a:rPr kumimoji="1" lang="en-US" altLang="ja-JP" dirty="0" smtClean="0">
                <a:latin typeface="AR P新藝体E" panose="040B0900000000000000" pitchFamily="50" charset="-128"/>
                <a:ea typeface="AR P新藝体E" panose="040B0900000000000000" pitchFamily="50" charset="-128"/>
              </a:rPr>
              <a:t>  </a:t>
            </a:r>
            <a:r>
              <a:rPr kumimoji="1" lang="ja-JP" altLang="en-US" sz="4000" dirty="0" smtClean="0">
                <a:latin typeface="AR P新藝体E" panose="040B0900000000000000" pitchFamily="50" charset="-128"/>
                <a:ea typeface="AR P新藝体E" panose="040B0900000000000000" pitchFamily="50" charset="-128"/>
              </a:rPr>
              <a:t>新総生を待ち受ける、新たな試練！</a:t>
            </a:r>
            <a:endParaRPr kumimoji="1" lang="en-US" altLang="ja-JP" sz="4000" dirty="0" smtClean="0">
              <a:latin typeface="AR P新藝体E" panose="040B0900000000000000" pitchFamily="50" charset="-128"/>
              <a:ea typeface="AR P新藝体E" panose="040B0900000000000000" pitchFamily="50" charset="-128"/>
            </a:endParaRPr>
          </a:p>
          <a:p>
            <a:endParaRPr kumimoji="1" lang="en-US" altLang="ja-JP" sz="4000" dirty="0" smtClean="0">
              <a:latin typeface="AR P新藝体E" panose="040B0900000000000000" pitchFamily="50" charset="-128"/>
              <a:ea typeface="AR P新藝体E" panose="040B0900000000000000" pitchFamily="50" charset="-128"/>
            </a:endParaRPr>
          </a:p>
          <a:p>
            <a:endParaRPr kumimoji="1" lang="en-US" altLang="ja-JP" dirty="0">
              <a:latin typeface="AR P新藝体E" panose="040B0900000000000000" pitchFamily="50" charset="-128"/>
              <a:ea typeface="AR P新藝体E" panose="040B0900000000000000" pitchFamily="50" charset="-128"/>
            </a:endParaRPr>
          </a:p>
          <a:p>
            <a:endParaRPr kumimoji="1" lang="en-US" altLang="ja-JP" dirty="0" smtClean="0">
              <a:latin typeface="AR P新藝体E" panose="040B0900000000000000" pitchFamily="50" charset="-128"/>
              <a:ea typeface="AR P新藝体E" panose="040B0900000000000000" pitchFamily="50" charset="-128"/>
            </a:endParaRP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05169">
            <a:off x="398774" y="1011981"/>
            <a:ext cx="901093" cy="770089"/>
          </a:xfrm>
          <a:prstGeom prst="rect">
            <a:avLst/>
          </a:prstGeom>
        </p:spPr>
      </p:pic>
      <p:pic>
        <p:nvPicPr>
          <p:cNvPr id="9" name="図 8"/>
          <p:cNvPicPr>
            <a:picLocks noChangeAspect="1"/>
          </p:cNvPicPr>
          <p:nvPr/>
        </p:nvPicPr>
        <p:blipFill>
          <a:blip r:embed="rId5"/>
          <a:stretch>
            <a:fillRect/>
          </a:stretch>
        </p:blipFill>
        <p:spPr>
          <a:xfrm rot="20634586">
            <a:off x="1343686" y="3543803"/>
            <a:ext cx="550357" cy="460024"/>
          </a:xfrm>
          <a:prstGeom prst="rect">
            <a:avLst/>
          </a:prstGeom>
        </p:spPr>
      </p:pic>
      <p:pic>
        <p:nvPicPr>
          <p:cNvPr id="10" name="図 9"/>
          <p:cNvPicPr>
            <a:picLocks noChangeAspect="1"/>
          </p:cNvPicPr>
          <p:nvPr/>
        </p:nvPicPr>
        <p:blipFill>
          <a:blip r:embed="rId5"/>
          <a:stretch>
            <a:fillRect/>
          </a:stretch>
        </p:blipFill>
        <p:spPr>
          <a:xfrm rot="20564414">
            <a:off x="1265117" y="4573665"/>
            <a:ext cx="752609" cy="640735"/>
          </a:xfrm>
          <a:prstGeom prst="rect">
            <a:avLst/>
          </a:prstGeom>
        </p:spPr>
      </p:pic>
      <p:pic>
        <p:nvPicPr>
          <p:cNvPr id="11" name="図 10"/>
          <p:cNvPicPr>
            <a:picLocks noChangeAspect="1"/>
          </p:cNvPicPr>
          <p:nvPr/>
        </p:nvPicPr>
        <p:blipFill>
          <a:blip r:embed="rId5"/>
          <a:stretch>
            <a:fillRect/>
          </a:stretch>
        </p:blipFill>
        <p:spPr>
          <a:xfrm rot="20127592">
            <a:off x="1364205" y="2028730"/>
            <a:ext cx="554435" cy="472019"/>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57799" y="145984"/>
            <a:ext cx="757447" cy="1636086"/>
          </a:xfrm>
          <a:prstGeom prst="rect">
            <a:avLst/>
          </a:prstGeom>
        </p:spPr>
      </p:pic>
      <p:sp>
        <p:nvSpPr>
          <p:cNvPr id="6" name="正方形/長方形 5"/>
          <p:cNvSpPr/>
          <p:nvPr/>
        </p:nvSpPr>
        <p:spPr>
          <a:xfrm>
            <a:off x="3275198" y="4468429"/>
            <a:ext cx="3560008" cy="401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1727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 calcmode="lin" valueType="num">
                                      <p:cBhvr>
                                        <p:cTn id="14"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 calcmode="lin" valueType="num">
                                      <p:cBhvr>
                                        <p:cTn id="21" dur="1000" fill="hold"/>
                                        <p:tgtEl>
                                          <p:spTgt spid="7">
                                            <p:txEl>
                                              <p:pRg st="6" end="6"/>
                                            </p:txEl>
                                          </p:spTgt>
                                        </p:tgtEl>
                                        <p:attrNameLst>
                                          <p:attrName>ppt_w</p:attrName>
                                        </p:attrNameLst>
                                      </p:cBhvr>
                                      <p:tavLst>
                                        <p:tav tm="0">
                                          <p:val>
                                            <p:fltVal val="0"/>
                                          </p:val>
                                        </p:tav>
                                        <p:tav tm="100000">
                                          <p:val>
                                            <p:strVal val="#ppt_w"/>
                                          </p:val>
                                        </p:tav>
                                      </p:tavLst>
                                    </p:anim>
                                    <p:anim calcmode="lin" valueType="num">
                                      <p:cBhvr>
                                        <p:cTn id="22" dur="1000" fill="hold"/>
                                        <p:tgtEl>
                                          <p:spTgt spid="7">
                                            <p:txEl>
                                              <p:pRg st="6" end="6"/>
                                            </p:txEl>
                                          </p:spTgt>
                                        </p:tgtEl>
                                        <p:attrNameLst>
                                          <p:attrName>ppt_h</p:attrName>
                                        </p:attrNameLst>
                                      </p:cBhvr>
                                      <p:tavLst>
                                        <p:tav tm="0">
                                          <p:val>
                                            <p:fltVal val="0"/>
                                          </p:val>
                                        </p:tav>
                                        <p:tav tm="100000">
                                          <p:val>
                                            <p:strVal val="#ppt_h"/>
                                          </p:val>
                                        </p:tav>
                                      </p:tavLst>
                                    </p:anim>
                                    <p:anim calcmode="lin" valueType="num">
                                      <p:cBhvr>
                                        <p:cTn id="23" dur="1000" fill="hold"/>
                                        <p:tgtEl>
                                          <p:spTgt spid="7">
                                            <p:txEl>
                                              <p:pRg st="6" end="6"/>
                                            </p:txEl>
                                          </p:spTgt>
                                        </p:tgtEl>
                                        <p:attrNameLst>
                                          <p:attrName>style.rotation</p:attrName>
                                        </p:attrNameLst>
                                      </p:cBhvr>
                                      <p:tavLst>
                                        <p:tav tm="0">
                                          <p:val>
                                            <p:fltVal val="90"/>
                                          </p:val>
                                        </p:tav>
                                        <p:tav tm="100000">
                                          <p:val>
                                            <p:fltVal val="0"/>
                                          </p:val>
                                        </p:tav>
                                      </p:tavLst>
                                    </p:anim>
                                    <p:animEffect transition="in" filter="fade">
                                      <p:cBhvr>
                                        <p:cTn id="24" dur="10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AR P新藝体E" panose="040B0900000000000000" pitchFamily="50" charset="-128"/>
                <a:ea typeface="AR P新藝体E" panose="040B0900000000000000" pitchFamily="50" charset="-128"/>
              </a:rPr>
              <a:t>　　　　豊富なキャラクター</a:t>
            </a:r>
            <a:endParaRPr kumimoji="1" lang="ja-JP" altLang="en-US" dirty="0">
              <a:latin typeface="AR P新藝体E" panose="040B0900000000000000" pitchFamily="50" charset="-128"/>
              <a:ea typeface="AR P新藝体E" panose="040B0900000000000000" pitchFamily="50" charset="-128"/>
            </a:endParaRPr>
          </a:p>
        </p:txBody>
      </p:sp>
      <p:pic>
        <p:nvPicPr>
          <p:cNvPr id="6" name="コンテンツ プレースホルダー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83775" y="2610197"/>
            <a:ext cx="4761510" cy="2701839"/>
          </a:xfr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703264">
            <a:off x="2609959" y="1011981"/>
            <a:ext cx="901093" cy="770089"/>
          </a:xfrm>
          <a:prstGeom prst="rect">
            <a:avLst/>
          </a:prstGeom>
        </p:spPr>
      </p:pic>
    </p:spTree>
    <p:extLst>
      <p:ext uri="{BB962C8B-B14F-4D97-AF65-F5344CB8AC3E}">
        <p14:creationId xmlns:p14="http://schemas.microsoft.com/office/powerpoint/2010/main" val="2135392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　　</a:t>
            </a:r>
            <a:r>
              <a:rPr kumimoji="1" lang="ja-JP" altLang="en-US" dirty="0" smtClean="0">
                <a:latin typeface="AR P新藝体E" panose="040B0900000000000000" pitchFamily="50" charset="-128"/>
                <a:ea typeface="AR P新藝体E" panose="040B0900000000000000" pitchFamily="50" charset="-128"/>
              </a:rPr>
              <a:t>太田硯己</a:t>
            </a:r>
            <a:r>
              <a:rPr kumimoji="1" lang="ja-JP" altLang="en-US" dirty="0" smtClean="0"/>
              <a:t>　</a:t>
            </a:r>
            <a:endParaRPr kumimoji="1" lang="ja-JP" altLang="en-US" dirty="0"/>
          </a:p>
        </p:txBody>
      </p:sp>
      <p:pic>
        <p:nvPicPr>
          <p:cNvPr id="5" name="図 4"/>
          <p:cNvPicPr>
            <a:picLocks noChangeAspect="1"/>
          </p:cNvPicPr>
          <p:nvPr/>
        </p:nvPicPr>
        <p:blipFill>
          <a:blip r:embed="rId2"/>
          <a:stretch>
            <a:fillRect/>
          </a:stretch>
        </p:blipFill>
        <p:spPr>
          <a:xfrm rot="19470976">
            <a:off x="1097280" y="969197"/>
            <a:ext cx="902286" cy="768163"/>
          </a:xfrm>
          <a:prstGeom prst="rect">
            <a:avLst/>
          </a:prstGeom>
        </p:spPr>
      </p:pic>
      <p:sp>
        <p:nvSpPr>
          <p:cNvPr id="8" name="コンテンツ プレースホルダー 7"/>
          <p:cNvSpPr>
            <a:spLocks noGrp="1"/>
          </p:cNvSpPr>
          <p:nvPr>
            <p:ph idx="1"/>
          </p:nvPr>
        </p:nvSpPr>
        <p:spPr>
          <a:xfrm>
            <a:off x="5742038" y="1845734"/>
            <a:ext cx="5413641" cy="4023360"/>
          </a:xfrm>
        </p:spPr>
        <p:txBody>
          <a:bodyPr/>
          <a:lstStyle/>
          <a:p>
            <a:r>
              <a:rPr lang="ja-JP" altLang="en-US" dirty="0" smtClean="0"/>
              <a:t>　　</a:t>
            </a:r>
            <a:r>
              <a:rPr lang="ja-JP" altLang="en-US" sz="5400" dirty="0" smtClean="0">
                <a:latin typeface="AR P新藝体E" panose="040B0900000000000000" pitchFamily="50" charset="-128"/>
                <a:ea typeface="AR P新藝体E" panose="040B0900000000000000" pitchFamily="50" charset="-128"/>
              </a:rPr>
              <a:t>移動スピードは遅いが、圧倒的な攻撃力を誇る　　伝説の戦士</a:t>
            </a:r>
            <a:endParaRPr kumimoji="1" lang="ja-JP" altLang="en-US" sz="5400" dirty="0">
              <a:latin typeface="AR P新藝体E" panose="040B0900000000000000" pitchFamily="50" charset="-128"/>
              <a:ea typeface="AR P新藝体E" panose="040B0900000000000000"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737360"/>
            <a:ext cx="3106566" cy="4131734"/>
          </a:xfrm>
          <a:prstGeom prst="rect">
            <a:avLst/>
          </a:prstGeom>
        </p:spPr>
      </p:pic>
    </p:spTree>
    <p:extLst>
      <p:ext uri="{BB962C8B-B14F-4D97-AF65-F5344CB8AC3E}">
        <p14:creationId xmlns:p14="http://schemas.microsoft.com/office/powerpoint/2010/main" val="1075608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　　</a:t>
            </a:r>
            <a:r>
              <a:rPr kumimoji="1" lang="ja-JP" altLang="en-US" dirty="0" smtClean="0">
                <a:latin typeface="AR P新藝体E" panose="040B0900000000000000" pitchFamily="50" charset="-128"/>
                <a:ea typeface="AR P新藝体E" panose="040B0900000000000000" pitchFamily="50" charset="-128"/>
              </a:rPr>
              <a:t>大星歌惟</a:t>
            </a:r>
            <a:endParaRPr kumimoji="1" lang="ja-JP" altLang="en-US" dirty="0">
              <a:latin typeface="AR P新藝体E" panose="040B0900000000000000" pitchFamily="50" charset="-128"/>
              <a:ea typeface="AR P新藝体E" panose="040B0900000000000000" pitchFamily="50" charset="-128"/>
            </a:endParaRPr>
          </a:p>
        </p:txBody>
      </p:sp>
      <p:sp>
        <p:nvSpPr>
          <p:cNvPr id="3" name="コンテンツ プレースホルダー 2"/>
          <p:cNvSpPr>
            <a:spLocks noGrp="1"/>
          </p:cNvSpPr>
          <p:nvPr>
            <p:ph idx="1"/>
          </p:nvPr>
        </p:nvSpPr>
        <p:spPr>
          <a:xfrm>
            <a:off x="6066502" y="1845734"/>
            <a:ext cx="5089177" cy="4023360"/>
          </a:xfrm>
        </p:spPr>
        <p:txBody>
          <a:bodyPr>
            <a:normAutofit lnSpcReduction="10000"/>
          </a:bodyPr>
          <a:lstStyle/>
          <a:p>
            <a:r>
              <a:rPr kumimoji="1" lang="ja-JP" altLang="en-US" sz="4800" dirty="0" smtClean="0">
                <a:latin typeface="AR P新藝体E" panose="040B0900000000000000" pitchFamily="50" charset="-128"/>
                <a:ea typeface="AR P新藝体E" panose="040B0900000000000000" pitchFamily="50" charset="-128"/>
              </a:rPr>
              <a:t>高い跳躍力を持つ完全万能型の戦士。</a:t>
            </a:r>
            <a:endParaRPr kumimoji="1" lang="en-US" altLang="ja-JP" sz="4800" dirty="0" smtClean="0">
              <a:latin typeface="AR P新藝体E" panose="040B0900000000000000" pitchFamily="50" charset="-128"/>
              <a:ea typeface="AR P新藝体E" panose="040B0900000000000000" pitchFamily="50" charset="-128"/>
            </a:endParaRPr>
          </a:p>
          <a:p>
            <a:pPr marL="0" indent="0">
              <a:buNone/>
            </a:pPr>
            <a:r>
              <a:rPr lang="ja-JP" altLang="en-US" sz="4800" dirty="0" smtClean="0">
                <a:latin typeface="AR P新藝体E" panose="040B0900000000000000" pitchFamily="50" charset="-128"/>
                <a:ea typeface="AR P新藝体E" panose="040B0900000000000000" pitchFamily="50" charset="-128"/>
              </a:rPr>
              <a:t>新座</a:t>
            </a:r>
            <a:r>
              <a:rPr lang="ja-JP" altLang="en-US" sz="4800" dirty="0">
                <a:latin typeface="AR P新藝体E" panose="040B0900000000000000" pitchFamily="50" charset="-128"/>
                <a:ea typeface="AR P新藝体E" panose="040B0900000000000000" pitchFamily="50" charset="-128"/>
              </a:rPr>
              <a:t>総合</a:t>
            </a:r>
            <a:r>
              <a:rPr lang="ja-JP" altLang="en-US" sz="4800" dirty="0" smtClean="0">
                <a:latin typeface="AR P新藝体E" panose="040B0900000000000000" pitchFamily="50" charset="-128"/>
                <a:ea typeface="AR P新藝体E" panose="040B0900000000000000" pitchFamily="50" charset="-128"/>
              </a:rPr>
              <a:t>技術の　ボブサップと謳われる。</a:t>
            </a:r>
            <a:endParaRPr kumimoji="1" lang="ja-JP" altLang="en-US" sz="4800" dirty="0">
              <a:latin typeface="AR P新藝体E" panose="040B0900000000000000" pitchFamily="50" charset="-128"/>
              <a:ea typeface="AR P新藝体E" panose="040B0900000000000000" pitchFamily="50" charset="-128"/>
            </a:endParaRPr>
          </a:p>
        </p:txBody>
      </p:sp>
      <p:pic>
        <p:nvPicPr>
          <p:cNvPr id="4" name="図 3"/>
          <p:cNvPicPr>
            <a:picLocks noChangeAspect="1"/>
          </p:cNvPicPr>
          <p:nvPr/>
        </p:nvPicPr>
        <p:blipFill>
          <a:blip r:embed="rId2"/>
          <a:stretch>
            <a:fillRect/>
          </a:stretch>
        </p:blipFill>
        <p:spPr>
          <a:xfrm rot="19998590">
            <a:off x="1097280" y="969197"/>
            <a:ext cx="902286" cy="768163"/>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626" y="1011981"/>
            <a:ext cx="3962400" cy="5280150"/>
          </a:xfrm>
          <a:prstGeom prst="rect">
            <a:avLst/>
          </a:prstGeom>
        </p:spPr>
      </p:pic>
    </p:spTree>
    <p:extLst>
      <p:ext uri="{BB962C8B-B14F-4D97-AF65-F5344CB8AC3E}">
        <p14:creationId xmlns:p14="http://schemas.microsoft.com/office/powerpoint/2010/main" val="85930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　　</a:t>
            </a:r>
            <a:r>
              <a:rPr kumimoji="1" lang="ja-JP" altLang="en-US" dirty="0" smtClean="0">
                <a:latin typeface="AR P新藝体E" panose="040B0900000000000000" pitchFamily="50" charset="-128"/>
                <a:ea typeface="AR P新藝体E" panose="040B0900000000000000" pitchFamily="50" charset="-128"/>
              </a:rPr>
              <a:t>菅原涼</a:t>
            </a:r>
            <a:endParaRPr kumimoji="1" lang="ja-JP" altLang="en-US" dirty="0">
              <a:latin typeface="AR P新藝体E" panose="040B0900000000000000" pitchFamily="50" charset="-128"/>
              <a:ea typeface="AR P新藝体E" panose="040B0900000000000000" pitchFamily="50" charset="-128"/>
            </a:endParaRPr>
          </a:p>
        </p:txBody>
      </p:sp>
      <p:sp>
        <p:nvSpPr>
          <p:cNvPr id="3" name="コンテンツ プレースホルダー 2"/>
          <p:cNvSpPr>
            <a:spLocks noGrp="1"/>
          </p:cNvSpPr>
          <p:nvPr>
            <p:ph idx="1"/>
          </p:nvPr>
        </p:nvSpPr>
        <p:spPr>
          <a:xfrm>
            <a:off x="5633884" y="1845734"/>
            <a:ext cx="5521796" cy="4023360"/>
          </a:xfrm>
        </p:spPr>
        <p:txBody>
          <a:bodyPr>
            <a:normAutofit/>
          </a:bodyPr>
          <a:lstStyle/>
          <a:p>
            <a:r>
              <a:rPr kumimoji="1" lang="ja-JP" altLang="en-US" sz="4800" dirty="0" smtClean="0">
                <a:latin typeface="AR P新藝体E" panose="040B0900000000000000" pitchFamily="50" charset="-128"/>
                <a:ea typeface="AR P新藝体E" panose="040B0900000000000000" pitchFamily="50" charset="-128"/>
              </a:rPr>
              <a:t>最弱王。</a:t>
            </a:r>
            <a:endParaRPr kumimoji="1" lang="en-US" altLang="ja-JP" sz="4800" dirty="0" smtClean="0">
              <a:latin typeface="AR P新藝体E" panose="040B0900000000000000" pitchFamily="50" charset="-128"/>
              <a:ea typeface="AR P新藝体E" panose="040B0900000000000000" pitchFamily="50" charset="-128"/>
            </a:endParaRPr>
          </a:p>
          <a:p>
            <a:r>
              <a:rPr lang="ja-JP" altLang="en-US" sz="4800" dirty="0">
                <a:latin typeface="AR P新藝体E" panose="040B0900000000000000" pitchFamily="50" charset="-128"/>
                <a:ea typeface="AR P新藝体E" panose="040B0900000000000000" pitchFamily="50" charset="-128"/>
              </a:rPr>
              <a:t>自分</a:t>
            </a:r>
            <a:r>
              <a:rPr lang="ja-JP" altLang="en-US" sz="4800" dirty="0" smtClean="0">
                <a:latin typeface="AR P新藝体E" panose="040B0900000000000000" pitchFamily="50" charset="-128"/>
                <a:ea typeface="AR P新藝体E" panose="040B0900000000000000" pitchFamily="50" charset="-128"/>
              </a:rPr>
              <a:t>にハンデを背負わせるときに使おう。</a:t>
            </a:r>
            <a:endParaRPr kumimoji="1" lang="ja-JP" altLang="en-US" sz="4800" dirty="0">
              <a:latin typeface="AR P新藝体E" panose="040B0900000000000000" pitchFamily="50" charset="-128"/>
              <a:ea typeface="AR P新藝体E" panose="040B0900000000000000" pitchFamily="50" charset="-128"/>
            </a:endParaRPr>
          </a:p>
        </p:txBody>
      </p:sp>
      <p:pic>
        <p:nvPicPr>
          <p:cNvPr id="4" name="図 3"/>
          <p:cNvPicPr>
            <a:picLocks noChangeAspect="1"/>
          </p:cNvPicPr>
          <p:nvPr/>
        </p:nvPicPr>
        <p:blipFill>
          <a:blip r:embed="rId2"/>
          <a:stretch>
            <a:fillRect/>
          </a:stretch>
        </p:blipFill>
        <p:spPr>
          <a:xfrm rot="18698122">
            <a:off x="1097280" y="969197"/>
            <a:ext cx="902286" cy="76816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049" y="1431304"/>
            <a:ext cx="3641266" cy="4852219"/>
          </a:xfrm>
          <a:prstGeom prst="rect">
            <a:avLst/>
          </a:prstGeom>
        </p:spPr>
      </p:pic>
    </p:spTree>
    <p:extLst>
      <p:ext uri="{BB962C8B-B14F-4D97-AF65-F5344CB8AC3E}">
        <p14:creationId xmlns:p14="http://schemas.microsoft.com/office/powerpoint/2010/main" val="4185181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r>
              <a:rPr kumimoji="1" lang="ja-JP" altLang="en-US" dirty="0" smtClean="0">
                <a:latin typeface="AR P新藝体E" panose="040B0900000000000000" pitchFamily="50" charset="-128"/>
                <a:ea typeface="AR P新藝体E" panose="040B0900000000000000" pitchFamily="50" charset="-128"/>
              </a:rPr>
              <a:t>豊富なステージ</a:t>
            </a:r>
            <a:endParaRPr kumimoji="1" lang="ja-JP" altLang="en-US" dirty="0">
              <a:latin typeface="AR P新藝体E" panose="040B0900000000000000" pitchFamily="50" charset="-128"/>
              <a:ea typeface="AR P新藝体E" panose="040B0900000000000000" pitchFamily="50" charset="-128"/>
            </a:endParaRPr>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8268" y="1846263"/>
            <a:ext cx="7215790" cy="4022725"/>
          </a:xfrm>
        </p:spPr>
      </p:pic>
      <p:pic>
        <p:nvPicPr>
          <p:cNvPr id="4" name="図 3"/>
          <p:cNvPicPr>
            <a:picLocks noChangeAspect="1"/>
          </p:cNvPicPr>
          <p:nvPr/>
        </p:nvPicPr>
        <p:blipFill>
          <a:blip r:embed="rId3"/>
          <a:stretch>
            <a:fillRect/>
          </a:stretch>
        </p:blipFill>
        <p:spPr>
          <a:xfrm rot="20040812">
            <a:off x="2984784" y="969197"/>
            <a:ext cx="902286" cy="768163"/>
          </a:xfrm>
          <a:prstGeom prst="rect">
            <a:avLst/>
          </a:prstGeom>
        </p:spPr>
      </p:pic>
    </p:spTree>
    <p:extLst>
      <p:ext uri="{BB962C8B-B14F-4D97-AF65-F5344CB8AC3E}">
        <p14:creationId xmlns:p14="http://schemas.microsoft.com/office/powerpoint/2010/main" val="368214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82790" y="1802066"/>
            <a:ext cx="1676294" cy="1257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382790" y="4172732"/>
            <a:ext cx="1676294" cy="1257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5191" y="4172733"/>
            <a:ext cx="1676294" cy="12572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5191" y="1802066"/>
            <a:ext cx="1676294" cy="1257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図 8"/>
          <p:cNvPicPr>
            <a:picLocks noChangeAspect="1"/>
          </p:cNvPicPr>
          <p:nvPr/>
        </p:nvPicPr>
        <p:blipFill>
          <a:blip r:embed="rId6"/>
          <a:stretch>
            <a:fillRect/>
          </a:stretch>
        </p:blipFill>
        <p:spPr>
          <a:xfrm rot="19813044">
            <a:off x="3059084" y="2482789"/>
            <a:ext cx="824065" cy="701570"/>
          </a:xfrm>
          <a:prstGeom prst="rect">
            <a:avLst/>
          </a:prstGeom>
        </p:spPr>
      </p:pic>
      <p:sp>
        <p:nvSpPr>
          <p:cNvPr id="11" name="タイトル 10"/>
          <p:cNvSpPr>
            <a:spLocks noGrp="1"/>
          </p:cNvSpPr>
          <p:nvPr>
            <p:ph type="title"/>
          </p:nvPr>
        </p:nvSpPr>
        <p:spPr>
          <a:xfrm>
            <a:off x="1244600" y="286604"/>
            <a:ext cx="9911080" cy="982934"/>
          </a:xfrm>
        </p:spPr>
        <p:txBody>
          <a:bodyPr>
            <a:normAutofit fontScale="90000"/>
          </a:bodyPr>
          <a:lstStyle/>
          <a:p>
            <a:r>
              <a:rPr lang="ja-JP" altLang="en-US" dirty="0">
                <a:latin typeface="AR P新藝体E" panose="040B0900000000000000" pitchFamily="50" charset="-128"/>
                <a:ea typeface="AR P新藝体E" panose="040B0900000000000000" pitchFamily="50" charset="-128"/>
              </a:rPr>
              <a:t>歴史</a:t>
            </a:r>
            <a:r>
              <a:rPr lang="ja-JP" altLang="en-US" dirty="0" smtClean="0">
                <a:latin typeface="AR P新藝体E" panose="040B0900000000000000" pitchFamily="50" charset="-128"/>
                <a:ea typeface="AR P新藝体E" panose="040B0900000000000000" pitchFamily="50" charset="-128"/>
              </a:rPr>
              <a:t>ある</a:t>
            </a:r>
            <a:r>
              <a:rPr lang="ja-JP" altLang="en-US" dirty="0">
                <a:latin typeface="AR P新藝体E" panose="040B0900000000000000" pitchFamily="50" charset="-128"/>
                <a:ea typeface="AR P新藝体E" panose="040B0900000000000000" pitchFamily="50" charset="-128"/>
              </a:rPr>
              <a:t>校舎</a:t>
            </a:r>
            <a:r>
              <a:rPr lang="ja-JP" altLang="en-US" dirty="0" smtClean="0">
                <a:latin typeface="AR P新藝体E" panose="040B0900000000000000" pitchFamily="50" charset="-128"/>
                <a:ea typeface="AR P新藝体E" panose="040B0900000000000000" pitchFamily="50" charset="-128"/>
              </a:rPr>
              <a:t>で歴史に残る戦いを！！！</a:t>
            </a:r>
            <a:endParaRPr kumimoji="1" lang="ja-JP" altLang="en-US" dirty="0">
              <a:latin typeface="AR P新藝体E" panose="040B0900000000000000" pitchFamily="50" charset="-128"/>
              <a:ea typeface="AR P新藝体E" panose="040B0900000000000000" pitchFamily="50" charset="-128"/>
            </a:endParaRPr>
          </a:p>
        </p:txBody>
      </p:sp>
      <p:pic>
        <p:nvPicPr>
          <p:cNvPr id="12" name="図 11"/>
          <p:cNvPicPr>
            <a:picLocks noChangeAspect="1"/>
          </p:cNvPicPr>
          <p:nvPr/>
        </p:nvPicPr>
        <p:blipFill>
          <a:blip r:embed="rId7"/>
          <a:stretch>
            <a:fillRect/>
          </a:stretch>
        </p:blipFill>
        <p:spPr>
          <a:xfrm rot="19756221">
            <a:off x="3063454" y="4885198"/>
            <a:ext cx="811027" cy="684866"/>
          </a:xfrm>
          <a:prstGeom prst="rect">
            <a:avLst/>
          </a:prstGeom>
        </p:spPr>
      </p:pic>
      <p:pic>
        <p:nvPicPr>
          <p:cNvPr id="13" name="図 12"/>
          <p:cNvPicPr>
            <a:picLocks noChangeAspect="1"/>
          </p:cNvPicPr>
          <p:nvPr/>
        </p:nvPicPr>
        <p:blipFill>
          <a:blip r:embed="rId7"/>
          <a:stretch>
            <a:fillRect/>
          </a:stretch>
        </p:blipFill>
        <p:spPr>
          <a:xfrm rot="19170935">
            <a:off x="8511616" y="2425123"/>
            <a:ext cx="815397" cy="688556"/>
          </a:xfrm>
          <a:prstGeom prst="rect">
            <a:avLst/>
          </a:prstGeom>
        </p:spPr>
      </p:pic>
      <p:pic>
        <p:nvPicPr>
          <p:cNvPr id="14" name="図 13"/>
          <p:cNvPicPr>
            <a:picLocks noChangeAspect="1"/>
          </p:cNvPicPr>
          <p:nvPr/>
        </p:nvPicPr>
        <p:blipFill>
          <a:blip r:embed="rId7"/>
          <a:stretch>
            <a:fillRect/>
          </a:stretch>
        </p:blipFill>
        <p:spPr>
          <a:xfrm rot="19668238">
            <a:off x="8511617" y="4969242"/>
            <a:ext cx="815397" cy="688556"/>
          </a:xfrm>
          <a:prstGeom prst="rect">
            <a:avLst/>
          </a:prstGeom>
        </p:spPr>
      </p:pic>
      <p:sp>
        <p:nvSpPr>
          <p:cNvPr id="15" name="テキスト ボックス 14"/>
          <p:cNvSpPr txBox="1"/>
          <p:nvPr/>
        </p:nvSpPr>
        <p:spPr>
          <a:xfrm>
            <a:off x="3732139" y="2303867"/>
            <a:ext cx="2329994" cy="923330"/>
          </a:xfrm>
          <a:prstGeom prst="rect">
            <a:avLst/>
          </a:prstGeom>
          <a:noFill/>
        </p:spPr>
        <p:txBody>
          <a:bodyPr wrap="square" rtlCol="0">
            <a:spAutoFit/>
          </a:bodyPr>
          <a:lstStyle/>
          <a:p>
            <a:r>
              <a:rPr kumimoji="1" lang="ja-JP" altLang="en-US" sz="5400" dirty="0" smtClean="0">
                <a:latin typeface="AR P新藝体E" panose="040B0900000000000000" pitchFamily="50" charset="-128"/>
                <a:ea typeface="AR P新藝体E" panose="040B0900000000000000" pitchFamily="50" charset="-128"/>
              </a:rPr>
              <a:t>食堂前</a:t>
            </a:r>
            <a:endParaRPr kumimoji="1" lang="ja-JP" altLang="en-US" sz="5400" dirty="0">
              <a:latin typeface="AR P新藝体E" panose="040B0900000000000000" pitchFamily="50" charset="-128"/>
              <a:ea typeface="AR P新藝体E" panose="040B0900000000000000" pitchFamily="50" charset="-128"/>
            </a:endParaRPr>
          </a:p>
        </p:txBody>
      </p:sp>
      <p:sp>
        <p:nvSpPr>
          <p:cNvPr id="16" name="テキスト ボックス 15"/>
          <p:cNvSpPr txBox="1"/>
          <p:nvPr/>
        </p:nvSpPr>
        <p:spPr>
          <a:xfrm>
            <a:off x="3732139" y="4734468"/>
            <a:ext cx="2431594" cy="923330"/>
          </a:xfrm>
          <a:prstGeom prst="rect">
            <a:avLst/>
          </a:prstGeom>
          <a:noFill/>
        </p:spPr>
        <p:txBody>
          <a:bodyPr wrap="square" rtlCol="0">
            <a:spAutoFit/>
          </a:bodyPr>
          <a:lstStyle/>
          <a:p>
            <a:r>
              <a:rPr kumimoji="1" lang="ja-JP" altLang="en-US" sz="5400" dirty="0" smtClean="0">
                <a:latin typeface="AR P新藝体E" panose="040B0900000000000000" pitchFamily="50" charset="-128"/>
                <a:ea typeface="AR P新藝体E" panose="040B0900000000000000" pitchFamily="50" charset="-128"/>
              </a:rPr>
              <a:t>体育館</a:t>
            </a:r>
            <a:endParaRPr kumimoji="1" lang="ja-JP" altLang="en-US" sz="5400" dirty="0">
              <a:latin typeface="AR P新藝体E" panose="040B0900000000000000" pitchFamily="50" charset="-128"/>
              <a:ea typeface="AR P新藝体E" panose="040B0900000000000000" pitchFamily="50" charset="-128"/>
            </a:endParaRPr>
          </a:p>
        </p:txBody>
      </p:sp>
      <p:sp>
        <p:nvSpPr>
          <p:cNvPr id="17" name="テキスト ボックス 16"/>
          <p:cNvSpPr txBox="1"/>
          <p:nvPr/>
        </p:nvSpPr>
        <p:spPr>
          <a:xfrm>
            <a:off x="9230281" y="2273597"/>
            <a:ext cx="1918523" cy="923330"/>
          </a:xfrm>
          <a:prstGeom prst="rect">
            <a:avLst/>
          </a:prstGeom>
          <a:noFill/>
        </p:spPr>
        <p:txBody>
          <a:bodyPr wrap="square" rtlCol="0">
            <a:spAutoFit/>
          </a:bodyPr>
          <a:lstStyle/>
          <a:p>
            <a:r>
              <a:rPr kumimoji="1" lang="ja-JP" altLang="en-US" sz="5400" dirty="0" smtClean="0">
                <a:latin typeface="AR P新藝体E" panose="040B0900000000000000" pitchFamily="50" charset="-128"/>
                <a:ea typeface="AR P新藝体E" panose="040B0900000000000000" pitchFamily="50" charset="-128"/>
              </a:rPr>
              <a:t>廊下</a:t>
            </a:r>
            <a:endParaRPr kumimoji="1" lang="ja-JP" altLang="en-US" sz="5400" dirty="0">
              <a:latin typeface="AR P新藝体E" panose="040B0900000000000000" pitchFamily="50" charset="-128"/>
              <a:ea typeface="AR P新藝体E" panose="040B0900000000000000" pitchFamily="50" charset="-128"/>
            </a:endParaRPr>
          </a:p>
        </p:txBody>
      </p:sp>
      <p:sp>
        <p:nvSpPr>
          <p:cNvPr id="18" name="テキスト ボックス 17"/>
          <p:cNvSpPr txBox="1"/>
          <p:nvPr/>
        </p:nvSpPr>
        <p:spPr>
          <a:xfrm>
            <a:off x="9230281" y="4734468"/>
            <a:ext cx="1723789" cy="923330"/>
          </a:xfrm>
          <a:prstGeom prst="rect">
            <a:avLst/>
          </a:prstGeom>
          <a:noFill/>
        </p:spPr>
        <p:txBody>
          <a:bodyPr wrap="square" rtlCol="0">
            <a:spAutoFit/>
          </a:bodyPr>
          <a:lstStyle/>
          <a:p>
            <a:r>
              <a:rPr kumimoji="1" lang="ja-JP" altLang="en-US" sz="5400" dirty="0" smtClean="0">
                <a:latin typeface="AR P新藝体E" panose="040B0900000000000000" pitchFamily="50" charset="-128"/>
                <a:ea typeface="AR P新藝体E" panose="040B0900000000000000" pitchFamily="50" charset="-128"/>
              </a:rPr>
              <a:t>校庭</a:t>
            </a:r>
            <a:endParaRPr kumimoji="1" lang="ja-JP" altLang="en-US" sz="5400" dirty="0">
              <a:latin typeface="AR P新藝体E" panose="040B0900000000000000" pitchFamily="50" charset="-128"/>
              <a:ea typeface="AR P新藝体E" panose="040B0900000000000000" pitchFamily="50" charset="-128"/>
            </a:endParaRPr>
          </a:p>
        </p:txBody>
      </p:sp>
      <p:pic>
        <p:nvPicPr>
          <p:cNvPr id="19" name="図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480519" y="5969634"/>
            <a:ext cx="826567" cy="1099333"/>
          </a:xfrm>
          <a:prstGeom prst="rect">
            <a:avLst/>
          </a:prstGeom>
        </p:spPr>
      </p:pic>
    </p:spTree>
    <p:extLst>
      <p:ext uri="{BB962C8B-B14F-4D97-AF65-F5344CB8AC3E}">
        <p14:creationId xmlns:p14="http://schemas.microsoft.com/office/powerpoint/2010/main" val="621777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anim calcmode="lin" valueType="num">
                                      <p:cBhvr>
                                        <p:cTn id="47" dur="1000" fill="hold"/>
                                        <p:tgtEl>
                                          <p:spTgt spid="17"/>
                                        </p:tgtEl>
                                        <p:attrNameLst>
                                          <p:attrName>ppt_x</p:attrName>
                                        </p:attrNameLst>
                                      </p:cBhvr>
                                      <p:tavLst>
                                        <p:tav tm="0">
                                          <p:val>
                                            <p:strVal val="#ppt_x"/>
                                          </p:val>
                                        </p:tav>
                                        <p:tav tm="100000">
                                          <p:val>
                                            <p:strVal val="#ppt_x"/>
                                          </p:val>
                                        </p:tav>
                                      </p:tavLst>
                                    </p:anim>
                                    <p:anim calcmode="lin" valueType="num">
                                      <p:cBhvr>
                                        <p:cTn id="48" dur="1000" fill="hold"/>
                                        <p:tgtEl>
                                          <p:spTgt spid="1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1000"/>
                                        <p:tgtEl>
                                          <p:spTgt spid="6"/>
                                        </p:tgtEl>
                                      </p:cBhvr>
                                    </p:animEffect>
                                    <p:anim calcmode="lin" valueType="num">
                                      <p:cBhvr>
                                        <p:cTn id="59" dur="1000" fill="hold"/>
                                        <p:tgtEl>
                                          <p:spTgt spid="6"/>
                                        </p:tgtEl>
                                        <p:attrNameLst>
                                          <p:attrName>ppt_x</p:attrName>
                                        </p:attrNameLst>
                                      </p:cBhvr>
                                      <p:tavLst>
                                        <p:tav tm="0">
                                          <p:val>
                                            <p:strVal val="#ppt_x"/>
                                          </p:val>
                                        </p:tav>
                                        <p:tav tm="100000">
                                          <p:val>
                                            <p:strVal val="#ppt_x"/>
                                          </p:val>
                                        </p:tav>
                                      </p:tavLst>
                                    </p:anim>
                                    <p:anim calcmode="lin" valueType="num">
                                      <p:cBhvr>
                                        <p:cTn id="60" dur="1000" fill="hold"/>
                                        <p:tgtEl>
                                          <p:spTgt spid="6"/>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p:cTn id="75" dur="500" fill="hold"/>
                                        <p:tgtEl>
                                          <p:spTgt spid="11"/>
                                        </p:tgtEl>
                                        <p:attrNameLst>
                                          <p:attrName>ppt_w</p:attrName>
                                        </p:attrNameLst>
                                      </p:cBhvr>
                                      <p:tavLst>
                                        <p:tav tm="0">
                                          <p:val>
                                            <p:fltVal val="0"/>
                                          </p:val>
                                        </p:tav>
                                        <p:tav tm="100000">
                                          <p:val>
                                            <p:strVal val="#ppt_w"/>
                                          </p:val>
                                        </p:tav>
                                      </p:tavLst>
                                    </p:anim>
                                    <p:anim calcmode="lin" valueType="num">
                                      <p:cBhvr>
                                        <p:cTn id="76" dur="500" fill="hold"/>
                                        <p:tgtEl>
                                          <p:spTgt spid="11"/>
                                        </p:tgtEl>
                                        <p:attrNameLst>
                                          <p:attrName>ppt_h</p:attrName>
                                        </p:attrNameLst>
                                      </p:cBhvr>
                                      <p:tavLst>
                                        <p:tav tm="0">
                                          <p:val>
                                            <p:fltVal val="0"/>
                                          </p:val>
                                        </p:tav>
                                        <p:tav tm="100000">
                                          <p:val>
                                            <p:strVal val="#ppt_h"/>
                                          </p:val>
                                        </p:tav>
                                      </p:tavLst>
                                    </p:anim>
                                    <p:animEffect transition="in" filter="fade">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7" grpId="0"/>
      <p:bldP spid="18" grpId="0"/>
    </p:bldLst>
  </p:timing>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693</TotalTime>
  <Words>356</Words>
  <Application>Microsoft Office PowerPoint</Application>
  <PresentationFormat>ワイド画面</PresentationFormat>
  <Paragraphs>55</Paragraphs>
  <Slides>24</Slides>
  <Notes>0</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AR P行書体M</vt:lpstr>
      <vt:lpstr>AR P新藝体E</vt:lpstr>
      <vt:lpstr>AR P顏眞楷書体H</vt:lpstr>
      <vt:lpstr>ＭＳ Ｐゴシック</vt:lpstr>
      <vt:lpstr>游ゴシック</vt:lpstr>
      <vt:lpstr>Agency FB</vt:lpstr>
      <vt:lpstr>Calibri</vt:lpstr>
      <vt:lpstr>Calibri Light</vt:lpstr>
      <vt:lpstr>レトロスペクト</vt:lpstr>
      <vt:lpstr>バキューマーあひこ</vt:lpstr>
      <vt:lpstr>　制作の目的、背景</vt:lpstr>
      <vt:lpstr>バキューマーあぴことは？</vt:lpstr>
      <vt:lpstr>　　　　豊富なキャラクター</vt:lpstr>
      <vt:lpstr>　　太田硯己　</vt:lpstr>
      <vt:lpstr>　　大星歌惟</vt:lpstr>
      <vt:lpstr>　　菅原涼</vt:lpstr>
      <vt:lpstr>   豊富なステージ</vt:lpstr>
      <vt:lpstr>歴史ある校舎で歴史に残る戦いを！！！</vt:lpstr>
      <vt:lpstr>   構成図</vt:lpstr>
      <vt:lpstr>　DFD(データフローダイアグラム）</vt:lpstr>
      <vt:lpstr>プログラミングで苦労した点と解決策</vt:lpstr>
      <vt:lpstr>ジャンプのアニメーション</vt:lpstr>
      <vt:lpstr>二つのコントローラー使用</vt:lpstr>
      <vt:lpstr>当たり判定</vt:lpstr>
      <vt:lpstr>キャラクター選択</vt:lpstr>
      <vt:lpstr>PowerPoint プレゼンテーション</vt:lpstr>
      <vt:lpstr>　　　　　　　　　　　実演</vt:lpstr>
      <vt:lpstr>　　　　　　　　　　操作方法</vt:lpstr>
      <vt:lpstr>PowerPoint プレゼンテーション</vt:lpstr>
      <vt:lpstr> 　考察・発展</vt:lpstr>
      <vt:lpstr>PowerPoint プレゼンテーション</vt:lpstr>
      <vt:lpstr>PowerPoint プレゼンテーション</vt:lpstr>
      <vt:lpstr>ご清聴ありがとうございました。</vt:lpstr>
    </vt:vector>
  </TitlesOfParts>
  <Company>埼玉県教育委員会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バキューマーあぴこ</dc:title>
  <dc:creator>埼玉県教育委員会</dc:creator>
  <cp:lastModifiedBy>埼玉県教育委員会</cp:lastModifiedBy>
  <cp:revision>59</cp:revision>
  <dcterms:created xsi:type="dcterms:W3CDTF">2022-12-01T05:33:14Z</dcterms:created>
  <dcterms:modified xsi:type="dcterms:W3CDTF">2023-01-17T09:49:25Z</dcterms:modified>
</cp:coreProperties>
</file>